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80" r:id="rId14"/>
    <p:sldId id="281" r:id="rId15"/>
    <p:sldId id="268" r:id="rId16"/>
    <p:sldId id="278" r:id="rId17"/>
    <p:sldId id="282" r:id="rId18"/>
    <p:sldId id="283" r:id="rId19"/>
    <p:sldId id="284" r:id="rId20"/>
    <p:sldId id="271" r:id="rId21"/>
  </p:sldIdLst>
  <p:sldSz cx="9144000" cy="6858000" type="screen4x3"/>
  <p:notesSz cx="9236075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34" autoAdjust="0"/>
    <p:restoredTop sz="89189" autoAdjust="0"/>
  </p:normalViewPr>
  <p:slideViewPr>
    <p:cSldViewPr>
      <p:cViewPr varScale="1">
        <p:scale>
          <a:sx n="74" d="100"/>
          <a:sy n="74" d="100"/>
        </p:scale>
        <p:origin x="-10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231639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C43666F4-D78B-4051-B546-88DDFDE3121B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231639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E7C984C2-730D-4D64-8CD6-AFF56E89D0E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111524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31639" y="0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FE06021C-B108-437E-8BE9-C680FDE8AD09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65438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3608" y="3329940"/>
            <a:ext cx="7388860" cy="3154680"/>
          </a:xfrm>
          <a:prstGeom prst="rect">
            <a:avLst/>
          </a:prstGeom>
        </p:spPr>
        <p:txBody>
          <a:bodyPr vert="horz" lIns="92830" tIns="46415" rIns="92830" bIns="464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31639" y="6658664"/>
            <a:ext cx="4002299" cy="3505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2B2B3E6B-0058-4CEC-B002-E148073B05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10558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Online intermediary</a:t>
            </a:r>
          </a:p>
          <a:p>
            <a:pPr lvl="1"/>
            <a:r>
              <a:rPr lang="en-US" dirty="0" smtClean="0"/>
              <a:t>Reduce </a:t>
            </a:r>
            <a:r>
              <a:rPr lang="en-US" dirty="0" smtClean="0">
                <a:solidFill>
                  <a:srgbClr val="0070C0"/>
                </a:solidFill>
              </a:rPr>
              <a:t>search costs</a:t>
            </a:r>
          </a:p>
          <a:p>
            <a:pPr lvl="1"/>
            <a:r>
              <a:rPr lang="en-US" dirty="0" smtClean="0"/>
              <a:t>Provide </a:t>
            </a:r>
            <a:r>
              <a:rPr lang="en-US" dirty="0" smtClean="0">
                <a:solidFill>
                  <a:srgbClr val="0070C0"/>
                </a:solidFill>
              </a:rPr>
              <a:t>better matching </a:t>
            </a:r>
            <a:r>
              <a:rPr lang="en-US" dirty="0" smtClean="0"/>
              <a:t>between buyers/sellers</a:t>
            </a:r>
          </a:p>
          <a:p>
            <a:pPr lvl="1"/>
            <a:endParaRPr lang="en-US" sz="1800" dirty="0" smtClean="0"/>
          </a:p>
          <a:p>
            <a:r>
              <a:rPr lang="en-US" dirty="0" smtClean="0"/>
              <a:t>Craigslist</a:t>
            </a:r>
          </a:p>
          <a:p>
            <a:pPr lvl="1"/>
            <a:r>
              <a:rPr lang="en-US" dirty="0" smtClean="0"/>
              <a:t>Locate </a:t>
            </a:r>
            <a:r>
              <a:rPr lang="en-US" dirty="0" smtClean="0">
                <a:solidFill>
                  <a:srgbClr val="0070C0"/>
                </a:solidFill>
              </a:rPr>
              <a:t>available casual partners</a:t>
            </a:r>
          </a:p>
          <a:p>
            <a:pPr lvl="1"/>
            <a:r>
              <a:rPr lang="en-US" dirty="0" smtClean="0"/>
              <a:t>Matches based on </a:t>
            </a:r>
            <a:r>
              <a:rPr lang="en-US" dirty="0" smtClean="0">
                <a:solidFill>
                  <a:srgbClr val="0070C0"/>
                </a:solidFill>
              </a:rPr>
              <a:t>sexual transaction information</a:t>
            </a:r>
          </a:p>
          <a:p>
            <a:endParaRPr lang="en-US" sz="1900" dirty="0" smtClean="0"/>
          </a:p>
          <a:p>
            <a:r>
              <a:rPr lang="en-US" dirty="0" smtClean="0">
                <a:solidFill>
                  <a:srgbClr val="0070C0"/>
                </a:solidFill>
              </a:rPr>
              <a:t>Higher incidence </a:t>
            </a:r>
            <a:r>
              <a:rPr lang="en-US" dirty="0" smtClean="0"/>
              <a:t>of casual sex and HIV outbreaks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B3E6B-0058-4CEC-B002-E148073B050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Talk about the order in which CL enters cities. From SF Bay</a:t>
            </a:r>
            <a:r>
              <a:rPr lang="en-US" baseline="0" dirty="0" smtClean="0"/>
              <a:t> area, CL expanded to Boston in June 2000, to Los Angeles, San Diego, D.C, Chicago, NY.</a:t>
            </a:r>
            <a:br>
              <a:rPr lang="en-US" baseline="0" dirty="0" smtClean="0"/>
            </a:br>
            <a:endParaRPr lang="en-US" baseline="0" dirty="0" smtClean="0"/>
          </a:p>
          <a:p>
            <a:r>
              <a:rPr lang="en-US" baseline="0" dirty="0" smtClean="0"/>
              <a:t>Opened in Denver, Atlanta, Austin in 2001</a:t>
            </a:r>
          </a:p>
          <a:p>
            <a:endParaRPr lang="en-US" baseline="0" dirty="0" smtClean="0"/>
          </a:p>
          <a:p>
            <a:r>
              <a:rPr lang="en-US" baseline="0" dirty="0" smtClean="0"/>
              <a:t>Opened in Phoenix, Miami and Philadelphia in 2002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2B3E6B-0058-4CEC-B002-E148073B050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9B17A-1A27-4654-8AD3-7B6FFFF65E7D}" type="datetimeFigureOut">
              <a:rPr lang="en-US" smtClean="0"/>
              <a:pPr/>
              <a:t>6/10/2013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DC886-B881-4E43-A6F8-4212592C3CC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1524000"/>
            <a:ext cx="8839200" cy="1470025"/>
          </a:xfrm>
        </p:spPr>
        <p:txBody>
          <a:bodyPr>
            <a:noAutofit/>
          </a:bodyPr>
          <a:lstStyle/>
          <a:p>
            <a:r>
              <a:rPr lang="en-US" sz="5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Internet’s Dirty Secret:</a:t>
            </a:r>
            <a:endParaRPr lang="en-US" sz="5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590800"/>
            <a:ext cx="7543800" cy="137160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Assessing the Impact of Online Intermediaries on HIV Transmission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57200" y="4343400"/>
            <a:ext cx="39624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Jason Chan </a:t>
            </a:r>
            <a:b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New York University</a:t>
            </a:r>
            <a:b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Stern School of Business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876800" y="4386942"/>
            <a:ext cx="3886200" cy="228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algn="ctr">
              <a:spcBef>
                <a:spcPct val="20000"/>
              </a:spcBef>
              <a:defRPr/>
            </a:pPr>
            <a:r>
              <a:rPr lang="en-US" sz="2800" dirty="0" err="1" smtClean="0"/>
              <a:t>Anindya</a:t>
            </a:r>
            <a:r>
              <a:rPr lang="en-US" sz="2800" dirty="0" smtClean="0"/>
              <a:t> </a:t>
            </a:r>
            <a:r>
              <a:rPr lang="en-US" sz="2800" dirty="0" err="1" smtClean="0"/>
              <a:t>Ghose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dirty="0" smtClean="0"/>
              <a:t>New 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York University</a:t>
            </a:r>
            <a:b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Stern School of Business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Data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334000"/>
          </a:xfrm>
        </p:spPr>
        <p:txBody>
          <a:bodyPr>
            <a:normAutofit fontScale="77500" lnSpcReduction="20000"/>
          </a:bodyPr>
          <a:lstStyle/>
          <a:p>
            <a:r>
              <a:rPr lang="en-US" sz="4000" dirty="0" smtClean="0"/>
              <a:t>Created a </a:t>
            </a:r>
            <a:r>
              <a:rPr lang="en-US" sz="4000" dirty="0" smtClean="0">
                <a:solidFill>
                  <a:srgbClr val="0070C0"/>
                </a:solidFill>
              </a:rPr>
              <a:t>11-year panel </a:t>
            </a:r>
            <a:r>
              <a:rPr lang="en-US" sz="4000" dirty="0" smtClean="0"/>
              <a:t>from 1998 to 2008 for 33 states</a:t>
            </a:r>
          </a:p>
          <a:p>
            <a:endParaRPr lang="en-US" sz="2100" dirty="0" smtClean="0"/>
          </a:p>
          <a:p>
            <a:r>
              <a:rPr lang="en-US" sz="4000" dirty="0" smtClean="0"/>
              <a:t>HIV data: HIV Surveillance Reports via </a:t>
            </a:r>
            <a:r>
              <a:rPr lang="en-US" sz="4000" dirty="0" smtClean="0">
                <a:solidFill>
                  <a:srgbClr val="0070C0"/>
                </a:solidFill>
              </a:rPr>
              <a:t>CDC</a:t>
            </a:r>
          </a:p>
          <a:p>
            <a:endParaRPr lang="en-US" sz="2100" dirty="0" smtClean="0"/>
          </a:p>
          <a:p>
            <a:r>
              <a:rPr lang="en-US" sz="4000" dirty="0" smtClean="0"/>
              <a:t>Craigslist entry: Craigslist Factsheet/Archive.org</a:t>
            </a:r>
          </a:p>
          <a:p>
            <a:pPr lvl="1"/>
            <a:r>
              <a:rPr lang="en-US" sz="3400" dirty="0" smtClean="0"/>
              <a:t>Binary indicator and no. of personal ads (~1.1M ads)</a:t>
            </a:r>
          </a:p>
          <a:p>
            <a:pPr lvl="1"/>
            <a:endParaRPr lang="en-US" sz="2100" dirty="0" smtClean="0"/>
          </a:p>
          <a:p>
            <a:r>
              <a:rPr lang="en-US" sz="4000" dirty="0" smtClean="0"/>
              <a:t>Controls</a:t>
            </a:r>
            <a:r>
              <a:rPr lang="en-US" sz="4100" dirty="0" smtClean="0"/>
              <a:t> </a:t>
            </a:r>
          </a:p>
          <a:p>
            <a:pPr lvl="1"/>
            <a:r>
              <a:rPr lang="en-US" sz="3400" dirty="0" smtClean="0"/>
              <a:t>Age, population size, ethnicity, gender:  Surveillance Epidemiology and End Result </a:t>
            </a:r>
            <a:r>
              <a:rPr lang="en-US" sz="3400" dirty="0" smtClean="0">
                <a:solidFill>
                  <a:srgbClr val="0070C0"/>
                </a:solidFill>
              </a:rPr>
              <a:t>(SEER)</a:t>
            </a:r>
          </a:p>
          <a:p>
            <a:pPr lvl="1"/>
            <a:r>
              <a:rPr lang="en-US" sz="3400" dirty="0" smtClean="0"/>
              <a:t>Income level, Education attainment: </a:t>
            </a:r>
            <a:r>
              <a:rPr lang="en-US" sz="3400" dirty="0" smtClean="0">
                <a:solidFill>
                  <a:srgbClr val="0070C0"/>
                </a:solidFill>
              </a:rPr>
              <a:t>U.S. Census</a:t>
            </a:r>
          </a:p>
          <a:p>
            <a:pPr lvl="1"/>
            <a:r>
              <a:rPr lang="en-US" sz="3400" dirty="0" smtClean="0"/>
              <a:t>HIV testing trends: Behavioral Risk Factor Surveillance System  (</a:t>
            </a:r>
            <a:r>
              <a:rPr lang="en-US" sz="3400" dirty="0" smtClean="0">
                <a:solidFill>
                  <a:srgbClr val="0070C0"/>
                </a:solidFill>
              </a:rPr>
              <a:t>BRFSS</a:t>
            </a:r>
            <a:r>
              <a:rPr lang="en-US" sz="3400" dirty="0" smtClean="0"/>
              <a:t>) via CDC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b="1" dirty="0" smtClean="0"/>
              <a:t>Empirical Approach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9037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CL enters different states at different periods</a:t>
            </a:r>
          </a:p>
          <a:p>
            <a:endParaRPr lang="en-US" sz="2000" dirty="0" smtClean="0"/>
          </a:p>
          <a:p>
            <a:r>
              <a:rPr lang="en-US" dirty="0" smtClean="0"/>
              <a:t>Exploit the </a:t>
            </a:r>
            <a:r>
              <a:rPr lang="en-US" dirty="0" smtClean="0">
                <a:solidFill>
                  <a:srgbClr val="0070C0"/>
                </a:solidFill>
              </a:rPr>
              <a:t>variation</a:t>
            </a:r>
            <a:r>
              <a:rPr lang="en-US" dirty="0" smtClean="0"/>
              <a:t> across states and years in </a:t>
            </a:r>
            <a:r>
              <a:rPr lang="en-US" dirty="0" smtClean="0">
                <a:solidFill>
                  <a:srgbClr val="0070C0"/>
                </a:solidFill>
              </a:rPr>
              <a:t>natural experiment </a:t>
            </a:r>
            <a:r>
              <a:rPr lang="en-US" dirty="0" smtClean="0"/>
              <a:t>setting</a:t>
            </a:r>
          </a:p>
          <a:p>
            <a:endParaRPr lang="en-US" sz="2000" dirty="0" smtClean="0"/>
          </a:p>
          <a:p>
            <a:r>
              <a:rPr lang="en-US" dirty="0" smtClean="0">
                <a:solidFill>
                  <a:srgbClr val="0070C0"/>
                </a:solidFill>
              </a:rPr>
              <a:t>Difference-in-difference </a:t>
            </a:r>
            <a:r>
              <a:rPr lang="en-US" dirty="0" smtClean="0"/>
              <a:t>approach (Jin and Leslie 2003; </a:t>
            </a:r>
            <a:r>
              <a:rPr lang="en-US" dirty="0" err="1" smtClean="0"/>
              <a:t>Dranove</a:t>
            </a:r>
            <a:r>
              <a:rPr lang="en-US" dirty="0" smtClean="0"/>
              <a:t> et al. 2003) </a:t>
            </a:r>
          </a:p>
          <a:p>
            <a:endParaRPr lang="en-US" sz="2000" dirty="0" smtClean="0"/>
          </a:p>
          <a:p>
            <a:r>
              <a:rPr lang="en-US" dirty="0" smtClean="0"/>
              <a:t>Model specification:</a:t>
            </a:r>
          </a:p>
          <a:p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6477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8001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5000" y="5688168"/>
            <a:ext cx="5715000" cy="374196"/>
          </a:xfrm>
          <a:prstGeom prst="rect">
            <a:avLst/>
          </a:prstGeom>
          <a:noFill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3971" y="6208689"/>
            <a:ext cx="6577029" cy="344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19200"/>
          </a:xfrm>
          <a:solidFill>
            <a:schemeClr val="bg1"/>
          </a:solidFill>
        </p:spPr>
        <p:txBody>
          <a:bodyPr/>
          <a:lstStyle/>
          <a:p>
            <a:r>
              <a:rPr lang="en-US" b="1" dirty="0" smtClean="0"/>
              <a:t>Main Results: CL Entry on HIV</a:t>
            </a:r>
            <a:endParaRPr 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375" t="25000" r="13750" b="4000"/>
          <a:stretch>
            <a:fillRect/>
          </a:stretch>
        </p:blipFill>
        <p:spPr bwMode="auto">
          <a:xfrm>
            <a:off x="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1752600" y="1675326"/>
            <a:ext cx="7239000" cy="3810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2904" t="25183" r="10772" b="3831"/>
          <a:stretch>
            <a:fillRect/>
          </a:stretch>
        </p:blipFill>
        <p:spPr bwMode="auto">
          <a:xfrm>
            <a:off x="-1" y="1143000"/>
            <a:ext cx="9144001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b="1" dirty="0" smtClean="0"/>
              <a:t>Falsification Tests using Other Diseases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624884" y="2020912"/>
            <a:ext cx="7467600" cy="381000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260242" y="-76200"/>
            <a:ext cx="4673958" cy="660042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Leads and Lags of Entry</a:t>
            </a:r>
            <a:endParaRPr lang="en-US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1875" t="22000" r="33125" b="4169"/>
          <a:stretch>
            <a:fillRect/>
          </a:stretch>
        </p:blipFill>
        <p:spPr bwMode="auto">
          <a:xfrm>
            <a:off x="2057400" y="533400"/>
            <a:ext cx="4800600" cy="632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733800" y="1516755"/>
            <a:ext cx="2895600" cy="953037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733800" y="869593"/>
            <a:ext cx="2895600" cy="6482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Exogeneity</a:t>
            </a:r>
            <a:r>
              <a:rPr lang="en-US" b="1" dirty="0" smtClean="0"/>
              <a:t> of CL Entry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534400" cy="5135563"/>
          </a:xfrm>
        </p:spPr>
        <p:txBody>
          <a:bodyPr>
            <a:normAutofit lnSpcReduction="10000"/>
          </a:bodyPr>
          <a:lstStyle/>
          <a:p>
            <a:r>
              <a:rPr lang="en-US" sz="2800" dirty="0" smtClean="0"/>
              <a:t>CL is a classified ads website with </a:t>
            </a:r>
            <a:r>
              <a:rPr lang="en-US" sz="2800" dirty="0" smtClean="0">
                <a:solidFill>
                  <a:srgbClr val="C00000"/>
                </a:solidFill>
              </a:rPr>
              <a:t>multiple sections</a:t>
            </a:r>
            <a:r>
              <a:rPr lang="en-US" sz="2800" dirty="0" smtClean="0"/>
              <a:t>: jobs, housing, for sale items, services, community, gigs, resumes</a:t>
            </a:r>
          </a:p>
          <a:p>
            <a:pPr lvl="1"/>
            <a:r>
              <a:rPr lang="en-US" sz="2400" dirty="0" smtClean="0"/>
              <a:t>Entry unlikely to be driven by </a:t>
            </a:r>
            <a:r>
              <a:rPr lang="en-US" sz="2400" dirty="0" smtClean="0">
                <a:solidFill>
                  <a:srgbClr val="0070C0"/>
                </a:solidFill>
              </a:rPr>
              <a:t>user demand for casual sex partners</a:t>
            </a:r>
          </a:p>
          <a:p>
            <a:endParaRPr lang="en-US" sz="1900" dirty="0" smtClean="0"/>
          </a:p>
          <a:p>
            <a:r>
              <a:rPr lang="en-US" sz="3000" dirty="0" smtClean="0"/>
              <a:t>CL defrays its costs through </a:t>
            </a:r>
            <a:r>
              <a:rPr lang="en-US" sz="3000" dirty="0" smtClean="0">
                <a:solidFill>
                  <a:srgbClr val="0070C0"/>
                </a:solidFill>
              </a:rPr>
              <a:t>posting fees for jobs</a:t>
            </a:r>
            <a:r>
              <a:rPr lang="en-US" sz="3000" dirty="0" smtClean="0"/>
              <a:t>, </a:t>
            </a:r>
            <a:r>
              <a:rPr lang="en-US" sz="3000" dirty="0" smtClean="0">
                <a:solidFill>
                  <a:srgbClr val="0070C0"/>
                </a:solidFill>
              </a:rPr>
              <a:t>brokered apartments </a:t>
            </a:r>
            <a:r>
              <a:rPr lang="en-US" sz="3000" dirty="0" smtClean="0"/>
              <a:t>and </a:t>
            </a:r>
            <a:r>
              <a:rPr lang="en-US" sz="3000" dirty="0" smtClean="0">
                <a:solidFill>
                  <a:srgbClr val="0070C0"/>
                </a:solidFill>
              </a:rPr>
              <a:t>therapeutic services</a:t>
            </a:r>
          </a:p>
          <a:p>
            <a:pPr lvl="1"/>
            <a:r>
              <a:rPr lang="en-US" sz="2400" dirty="0" smtClean="0"/>
              <a:t>Entry decisions are likely </a:t>
            </a:r>
            <a:r>
              <a:rPr lang="en-US" sz="2400" dirty="0" smtClean="0">
                <a:solidFill>
                  <a:srgbClr val="0070C0"/>
                </a:solidFill>
              </a:rPr>
              <a:t>based on population size</a:t>
            </a:r>
            <a:endParaRPr lang="en-US" sz="2400" dirty="0" smtClean="0"/>
          </a:p>
          <a:p>
            <a:endParaRPr lang="en-US" sz="1900" dirty="0" smtClean="0"/>
          </a:p>
          <a:p>
            <a:r>
              <a:rPr lang="en-US" sz="2800" dirty="0" smtClean="0">
                <a:solidFill>
                  <a:srgbClr val="0070C0"/>
                </a:solidFill>
              </a:rPr>
              <a:t>Duration models </a:t>
            </a:r>
            <a:r>
              <a:rPr lang="en-US" sz="2800" dirty="0" smtClean="0"/>
              <a:t>are used to assess the </a:t>
            </a:r>
            <a:r>
              <a:rPr lang="en-US" sz="2800" dirty="0" err="1" smtClean="0"/>
              <a:t>exogeneity</a:t>
            </a:r>
            <a:r>
              <a:rPr lang="en-US" sz="2800" dirty="0" smtClean="0"/>
              <a:t> of site entry</a:t>
            </a:r>
          </a:p>
          <a:p>
            <a:pPr lvl="2"/>
            <a:endParaRPr lang="en-US" sz="2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b="1" dirty="0" smtClean="0"/>
              <a:t>Robustness Checks: Hazard Model Predicting CL Entry</a:t>
            </a:r>
            <a:endParaRPr lang="en-US" sz="3600" b="1" dirty="0"/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/>
          <a:srcRect l="29375" t="21000" r="29122" b="13000"/>
          <a:stretch>
            <a:fillRect/>
          </a:stretch>
        </p:blipFill>
        <p:spPr bwMode="auto">
          <a:xfrm>
            <a:off x="1524000" y="1128552"/>
            <a:ext cx="5739685" cy="5704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400800" y="5332432"/>
            <a:ext cx="6096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244921" y="4964311"/>
            <a:ext cx="6096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220237" y="3833116"/>
            <a:ext cx="6096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168721" y="2702995"/>
            <a:ext cx="762000" cy="381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543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4000" b="1" dirty="0" smtClean="0"/>
              <a:t>Does HIV Testing Affect Main Results?</a:t>
            </a:r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3125" t="21465" r="13125" b="3000"/>
          <a:stretch>
            <a:fillRect/>
          </a:stretch>
        </p:blipFill>
        <p:spPr bwMode="auto">
          <a:xfrm>
            <a:off x="0" y="1102217"/>
            <a:ext cx="9144000" cy="5755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1752600" y="2111210"/>
            <a:ext cx="7239000" cy="3691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HIV Causing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Is the increase in HIV trends from </a:t>
            </a:r>
            <a:r>
              <a:rPr lang="en-US" dirty="0" smtClean="0">
                <a:solidFill>
                  <a:srgbClr val="C00000"/>
                </a:solidFill>
              </a:rPr>
              <a:t>non market </a:t>
            </a:r>
            <a:r>
              <a:rPr lang="en-US" dirty="0" smtClean="0"/>
              <a:t>causal hookups or </a:t>
            </a:r>
            <a:r>
              <a:rPr lang="en-US" dirty="0" smtClean="0">
                <a:solidFill>
                  <a:srgbClr val="0070C0"/>
                </a:solidFill>
              </a:rPr>
              <a:t>market related </a:t>
            </a:r>
            <a:r>
              <a:rPr lang="en-US" dirty="0" smtClean="0"/>
              <a:t>transactions?</a:t>
            </a:r>
          </a:p>
          <a:p>
            <a:endParaRPr lang="en-US" sz="2000" dirty="0" smtClean="0"/>
          </a:p>
          <a:p>
            <a:r>
              <a:rPr lang="en-US" dirty="0" smtClean="0">
                <a:solidFill>
                  <a:srgbClr val="C00000"/>
                </a:solidFill>
              </a:rPr>
              <a:t>Non market</a:t>
            </a:r>
            <a:r>
              <a:rPr lang="en-US" dirty="0" smtClean="0"/>
              <a:t>: no string attached / novelty sex</a:t>
            </a:r>
          </a:p>
          <a:p>
            <a:endParaRPr lang="en-US" sz="2000" dirty="0" smtClean="0"/>
          </a:p>
          <a:p>
            <a:r>
              <a:rPr lang="en-US" dirty="0" smtClean="0">
                <a:solidFill>
                  <a:srgbClr val="0070C0"/>
                </a:solidFill>
              </a:rPr>
              <a:t>Market</a:t>
            </a:r>
            <a:r>
              <a:rPr lang="en-US" dirty="0" smtClean="0"/>
              <a:t>: Prostitution / Escorts</a:t>
            </a:r>
          </a:p>
          <a:p>
            <a:endParaRPr lang="en-US" sz="2000" dirty="0" smtClean="0"/>
          </a:p>
          <a:p>
            <a:r>
              <a:rPr lang="en-US" dirty="0" smtClean="0"/>
              <a:t>Erotic Services section was launched in 2003</a:t>
            </a:r>
          </a:p>
          <a:p>
            <a:pPr lvl="1">
              <a:buNone/>
            </a:pPr>
            <a:endParaRPr lang="en-US" sz="1600" dirty="0" smtClean="0"/>
          </a:p>
          <a:p>
            <a:pPr lvl="1"/>
            <a:r>
              <a:rPr lang="en-US" dirty="0" smtClean="0"/>
              <a:t>Usage levels of erotic section varied across states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5625" t="21563" r="26250" b="5000"/>
          <a:stretch>
            <a:fillRect/>
          </a:stretch>
        </p:blipFill>
        <p:spPr bwMode="auto">
          <a:xfrm>
            <a:off x="1600200" y="1262130"/>
            <a:ext cx="5867400" cy="559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Personal Ads and Erotic Ads on HIV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116948" y="1702159"/>
            <a:ext cx="3352800" cy="34129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116948" y="2084232"/>
            <a:ext cx="3352800" cy="3423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>
            <a:noAutofit/>
          </a:bodyPr>
          <a:lstStyle/>
          <a:p>
            <a:r>
              <a:rPr lang="en-US" sz="3800" b="1" dirty="0" smtClean="0"/>
              <a:t>Craigslist: Suspect for Raising HIV Trends</a:t>
            </a:r>
            <a:endParaRPr lang="en-US" sz="3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Craigslist - classified ads for housing, jobs, items, and personals</a:t>
            </a:r>
          </a:p>
          <a:p>
            <a:endParaRPr lang="en-US" sz="1900" dirty="0" smtClean="0"/>
          </a:p>
          <a:p>
            <a:r>
              <a:rPr lang="en-US" dirty="0" smtClean="0"/>
              <a:t>Abundant with casual hook ups ads</a:t>
            </a:r>
          </a:p>
          <a:p>
            <a:endParaRPr lang="en-US" sz="1800" dirty="0" smtClean="0"/>
          </a:p>
          <a:p>
            <a:r>
              <a:rPr lang="en-US" dirty="0" smtClean="0"/>
              <a:t>Major expansion in US: 2000-2005</a:t>
            </a:r>
          </a:p>
          <a:p>
            <a:endParaRPr lang="en-US" sz="1800" dirty="0"/>
          </a:p>
          <a:p>
            <a:r>
              <a:rPr lang="en-US" dirty="0" smtClean="0"/>
              <a:t>Coincided with increase in HIV trends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27038"/>
            <a:ext cx="8229600" cy="5897562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Thank you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for your attention!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seeking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546203" cy="6858000"/>
          </a:xfrm>
          <a:prstGeom prst="rect">
            <a:avLst/>
          </a:prstGeom>
        </p:spPr>
      </p:pic>
      <p:pic>
        <p:nvPicPr>
          <p:cNvPr id="7" name="Picture 6" descr="fseekingm.jpg"/>
          <p:cNvPicPr>
            <a:picLocks noChangeAspect="1"/>
          </p:cNvPicPr>
          <p:nvPr/>
        </p:nvPicPr>
        <p:blipFill>
          <a:blip r:embed="rId3" cstate="print"/>
          <a:srcRect b="21022"/>
          <a:stretch>
            <a:fillRect/>
          </a:stretch>
        </p:blipFill>
        <p:spPr>
          <a:xfrm>
            <a:off x="2895600" y="3422759"/>
            <a:ext cx="5715000" cy="3435241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29514" y="4572001"/>
            <a:ext cx="381000" cy="1886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ee.jpg"/>
          <p:cNvPicPr>
            <a:picLocks noChangeAspect="1"/>
          </p:cNvPicPr>
          <p:nvPr/>
        </p:nvPicPr>
        <p:blipFill>
          <a:blip r:embed="rId2" cstate="print"/>
          <a:srcRect b="2222"/>
          <a:stretch>
            <a:fillRect/>
          </a:stretch>
        </p:blipFill>
        <p:spPr>
          <a:xfrm>
            <a:off x="685800" y="0"/>
            <a:ext cx="78486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en-US" sz="3600" b="1" dirty="0" smtClean="0"/>
              <a:t>CL Usage and HIV Prevalence</a:t>
            </a:r>
            <a:endParaRPr lang="en-US" sz="3600" b="1" dirty="0"/>
          </a:p>
        </p:txBody>
      </p:sp>
      <p:pic>
        <p:nvPicPr>
          <p:cNvPr id="4" name="Content Placeholder 3" descr="Fig1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676399"/>
            <a:ext cx="9144000" cy="499920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Study Highlights</a:t>
            </a:r>
            <a:endParaRPr lang="en-US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3800" dirty="0" smtClean="0"/>
              <a:t>Craigslist’s  (CL) entry results in 39.5% increase in HIV: approximately </a:t>
            </a:r>
            <a:r>
              <a:rPr lang="en-US" sz="3800" dirty="0" smtClean="0">
                <a:solidFill>
                  <a:srgbClr val="0070C0"/>
                </a:solidFill>
              </a:rPr>
              <a:t>369 new HIV cases/year</a:t>
            </a:r>
            <a:r>
              <a:rPr lang="en-US" sz="3800" dirty="0" smtClean="0"/>
              <a:t> in a state</a:t>
            </a:r>
          </a:p>
          <a:p>
            <a:endParaRPr lang="en-US" sz="1900" dirty="0" smtClean="0"/>
          </a:p>
          <a:p>
            <a:r>
              <a:rPr lang="en-US" sz="3800" dirty="0" smtClean="0"/>
              <a:t>Increase in HIV as a result of entry is related to </a:t>
            </a:r>
            <a:r>
              <a:rPr lang="en-US" sz="3800" dirty="0" smtClean="0">
                <a:solidFill>
                  <a:srgbClr val="0070C0"/>
                </a:solidFill>
              </a:rPr>
              <a:t>$39.9M to $52.3M </a:t>
            </a:r>
            <a:r>
              <a:rPr lang="en-US" sz="3800" dirty="0" smtClean="0"/>
              <a:t>worth of annual treatment costs</a:t>
            </a:r>
          </a:p>
          <a:p>
            <a:endParaRPr lang="en-US" sz="1900" dirty="0" smtClean="0"/>
          </a:p>
          <a:p>
            <a:r>
              <a:rPr lang="en-US" sz="3800" dirty="0" smtClean="0"/>
              <a:t>Every </a:t>
            </a:r>
            <a:r>
              <a:rPr lang="en-US" sz="3800" dirty="0" smtClean="0">
                <a:solidFill>
                  <a:srgbClr val="0070C0"/>
                </a:solidFill>
              </a:rPr>
              <a:t>125 to 164 ads</a:t>
            </a:r>
            <a:r>
              <a:rPr lang="en-US" sz="3800" dirty="0" smtClean="0"/>
              <a:t> posted lead to one reported case of HIV</a:t>
            </a:r>
          </a:p>
          <a:p>
            <a:endParaRPr lang="en-US" sz="1900" dirty="0" smtClean="0"/>
          </a:p>
          <a:p>
            <a:r>
              <a:rPr lang="en-US" sz="3800" dirty="0" smtClean="0"/>
              <a:t>Analyses show that increase in HIV is not due to better diagnosis: rate of HIV testing </a:t>
            </a:r>
            <a:r>
              <a:rPr lang="en-US" sz="3800" dirty="0" smtClean="0">
                <a:solidFill>
                  <a:srgbClr val="0070C0"/>
                </a:solidFill>
              </a:rPr>
              <a:t>did not increase </a:t>
            </a:r>
            <a:r>
              <a:rPr lang="en-US" sz="3800" dirty="0" smtClean="0"/>
              <a:t>during the study period </a:t>
            </a:r>
          </a:p>
          <a:p>
            <a:endParaRPr lang="en-US" sz="1900" dirty="0" smtClean="0"/>
          </a:p>
          <a:p>
            <a:r>
              <a:rPr lang="en-US" sz="3800" dirty="0" smtClean="0"/>
              <a:t>Increase in HIV is attributed to the </a:t>
            </a:r>
            <a:r>
              <a:rPr lang="en-US" sz="3800" dirty="0" smtClean="0">
                <a:solidFill>
                  <a:srgbClr val="0070C0"/>
                </a:solidFill>
              </a:rPr>
              <a:t>non-market</a:t>
            </a:r>
            <a:r>
              <a:rPr lang="en-US" sz="3800" dirty="0" smtClean="0"/>
              <a:t> casual hookups and not market related sexual transactions</a:t>
            </a:r>
            <a:endParaRPr lang="en-US" sz="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Research Question and Goals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 HIV epidemic is a major health concern</a:t>
            </a:r>
          </a:p>
          <a:p>
            <a:pPr>
              <a:buNone/>
            </a:pPr>
            <a:endParaRPr lang="en-US" sz="1900" dirty="0" smtClean="0"/>
          </a:p>
          <a:p>
            <a:r>
              <a:rPr lang="en-US" dirty="0" smtClean="0"/>
              <a:t>Entry of sites may undermine efforts</a:t>
            </a:r>
          </a:p>
          <a:p>
            <a:endParaRPr lang="en-US" sz="1900" dirty="0" smtClean="0"/>
          </a:p>
          <a:p>
            <a:r>
              <a:rPr lang="en-US" dirty="0" smtClean="0"/>
              <a:t>Assess whether CL’s entry is related to HIV </a:t>
            </a:r>
          </a:p>
          <a:p>
            <a:endParaRPr lang="en-US" sz="1600" dirty="0" smtClean="0"/>
          </a:p>
          <a:p>
            <a:pPr lvl="1"/>
            <a:r>
              <a:rPr lang="en-US" dirty="0" smtClean="0"/>
              <a:t>Quantify </a:t>
            </a:r>
            <a:r>
              <a:rPr lang="en-US" dirty="0" smtClean="0">
                <a:solidFill>
                  <a:srgbClr val="0070C0"/>
                </a:solidFill>
              </a:rPr>
              <a:t>entry impact </a:t>
            </a:r>
            <a:r>
              <a:rPr lang="en-US" dirty="0" smtClean="0"/>
              <a:t>on societal level of HIV prevalence</a:t>
            </a:r>
          </a:p>
          <a:p>
            <a:pPr lvl="1"/>
            <a:r>
              <a:rPr lang="en-US" dirty="0" smtClean="0"/>
              <a:t>Understand whether entry leads to actual increase in HIV cases</a:t>
            </a:r>
          </a:p>
          <a:p>
            <a:pPr lvl="1"/>
            <a:r>
              <a:rPr lang="en-US" dirty="0" smtClean="0"/>
              <a:t>Unpack casual mechanisms between entry and HIV trends</a:t>
            </a:r>
          </a:p>
          <a:p>
            <a:endParaRPr lang="en-US" sz="1800" dirty="0" smtClean="0"/>
          </a:p>
          <a:p>
            <a:r>
              <a:rPr lang="en-US" dirty="0" smtClean="0"/>
              <a:t>Provide inputs for </a:t>
            </a:r>
            <a:r>
              <a:rPr lang="en-US" dirty="0" smtClean="0">
                <a:solidFill>
                  <a:srgbClr val="0070C0"/>
                </a:solidFill>
              </a:rPr>
              <a:t>policy formulation </a:t>
            </a:r>
          </a:p>
          <a:p>
            <a:endParaRPr lang="en-US" sz="1100" dirty="0" smtClean="0"/>
          </a:p>
          <a:p>
            <a:pPr lvl="1"/>
            <a:r>
              <a:rPr lang="en-US" dirty="0" smtClean="0"/>
              <a:t>Healthcare authorities</a:t>
            </a:r>
            <a:endParaRPr lang="en-US" sz="1800" dirty="0" smtClean="0"/>
          </a:p>
          <a:p>
            <a:pPr lvl="1"/>
            <a:r>
              <a:rPr lang="en-US" dirty="0" smtClean="0"/>
              <a:t>Internet governance </a:t>
            </a:r>
          </a:p>
          <a:p>
            <a:endParaRPr lang="en-US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Literature Review</a:t>
            </a:r>
            <a:endParaRPr lang="en-US" b="1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-46494" y="4419600"/>
            <a:ext cx="3505200" cy="2819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 spatial &amp; temporal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Low search costs: Free </a:t>
            </a:r>
            <a:b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posting &amp; browsing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Large variety of choices</a:t>
            </a:r>
          </a:p>
        </p:txBody>
      </p:sp>
      <p:pic>
        <p:nvPicPr>
          <p:cNvPr id="5" name="Picture 2" descr="http://t2.gstatic.com/images?q=tbn:ANd9GcTBEkZf0DtmjE2DYNwu2g-4LS0Qs0LeDq41n32krRRqrt1Azzju0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2248546"/>
            <a:ext cx="2362200" cy="1561454"/>
          </a:xfrm>
          <a:prstGeom prst="rect">
            <a:avLst/>
          </a:prstGeom>
          <a:noFill/>
        </p:spPr>
      </p:pic>
      <p:pic>
        <p:nvPicPr>
          <p:cNvPr id="6" name="Picture 10" descr="http://t1.gstatic.com/images?q=tbn:ANd9GcRfYHG5-DKxfe_W1j-eu8YC1CbS2WcukGcKqfB7gogtmaTNw3b9s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299" y="1895901"/>
            <a:ext cx="1600200" cy="1990299"/>
          </a:xfrm>
          <a:prstGeom prst="rect">
            <a:avLst/>
          </a:prstGeom>
          <a:noFill/>
        </p:spPr>
      </p:pic>
      <p:pic>
        <p:nvPicPr>
          <p:cNvPr id="7" name="Picture 18" descr="http://www.sell-my-house-fsbo.com/images/Newspaper_classifieds_1_2568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2209800"/>
            <a:ext cx="2288136" cy="16002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33400" y="3821668"/>
            <a:ext cx="23944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Online platforms (CL)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3964303" y="3810000"/>
            <a:ext cx="16744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Physical Venue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934200" y="3810000"/>
            <a:ext cx="12953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Newspaper</a:t>
            </a:r>
            <a:endParaRPr lang="en-US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3200400" y="4419600"/>
            <a:ext cx="3124200" cy="2895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Need to be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physical present at a specific time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Travel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cost, effort to solicit, Rejection costs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Variety depends on the day &amp; maybe your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luck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6172200" y="4419600"/>
            <a:ext cx="3276600" cy="28956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Takes long time to post and receive replies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Posting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costs, additional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effort to solicit information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Smaller</a:t>
            </a:r>
            <a:r>
              <a:rPr kumimoji="0" 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variety of choices</a:t>
            </a:r>
            <a:r>
              <a:rPr lang="en-US" sz="1600" b="1" dirty="0" smtClean="0"/>
              <a:t> compared to free online ads</a:t>
            </a:r>
            <a:endParaRPr kumimoji="0" 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9725" y="1595735"/>
            <a:ext cx="35164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Online Intermediation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Literature Review</a:t>
            </a:r>
            <a:endParaRPr lang="en-US" b="1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600" dirty="0" smtClean="0"/>
              <a:t>Related to emerging work examining the link between </a:t>
            </a:r>
            <a:r>
              <a:rPr lang="en-US" sz="2600" dirty="0" smtClean="0">
                <a:solidFill>
                  <a:srgbClr val="0070C0"/>
                </a:solidFill>
              </a:rPr>
              <a:t>technology</a:t>
            </a:r>
            <a:r>
              <a:rPr lang="en-US" sz="2600" dirty="0" smtClean="0"/>
              <a:t> and </a:t>
            </a:r>
            <a:r>
              <a:rPr lang="en-US" sz="2600" dirty="0" smtClean="0">
                <a:solidFill>
                  <a:srgbClr val="0070C0"/>
                </a:solidFill>
              </a:rPr>
              <a:t>health/medical related </a:t>
            </a:r>
            <a:r>
              <a:rPr lang="en-US" sz="2600" dirty="0" smtClean="0"/>
              <a:t>outcomes</a:t>
            </a:r>
          </a:p>
          <a:p>
            <a:endParaRPr lang="en-US" sz="900" dirty="0" smtClean="0"/>
          </a:p>
          <a:p>
            <a:pPr lvl="1"/>
            <a:r>
              <a:rPr lang="en-US" sz="2000" dirty="0" smtClean="0"/>
              <a:t>Electronic medical records improve neo-natal outcomes </a:t>
            </a:r>
            <a:br>
              <a:rPr lang="en-US" sz="2000" dirty="0" smtClean="0"/>
            </a:br>
            <a:r>
              <a:rPr lang="en-US" sz="2000" dirty="0" smtClean="0"/>
              <a:t>(Miller and Tucker, 2011)</a:t>
            </a:r>
          </a:p>
          <a:p>
            <a:pPr lvl="1"/>
            <a:r>
              <a:rPr lang="en-US" sz="2000" dirty="0" smtClean="0"/>
              <a:t>Whether online physician ratings reflects physician quality </a:t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en-US" sz="2000" dirty="0" err="1" smtClean="0"/>
              <a:t>Gao</a:t>
            </a:r>
            <a:r>
              <a:rPr lang="en-US" sz="2000" dirty="0" smtClean="0"/>
              <a:t> et al. 2012) </a:t>
            </a:r>
          </a:p>
          <a:p>
            <a:endParaRPr lang="en-US" sz="1400" dirty="0" smtClean="0"/>
          </a:p>
          <a:p>
            <a:r>
              <a:rPr lang="en-US" sz="2600" dirty="0" smtClean="0"/>
              <a:t>Literature on the interconnectedness of between </a:t>
            </a:r>
            <a:r>
              <a:rPr lang="en-US" sz="2600" dirty="0" smtClean="0">
                <a:solidFill>
                  <a:srgbClr val="0070C0"/>
                </a:solidFill>
              </a:rPr>
              <a:t>online activity and markets</a:t>
            </a:r>
          </a:p>
          <a:p>
            <a:pPr lvl="1"/>
            <a:r>
              <a:rPr lang="en-US" sz="2000" dirty="0" smtClean="0"/>
              <a:t>Craigslist’s entry results in decline in newspaper circulation share  and a shift in advertisers’ pricing strategy (</a:t>
            </a:r>
            <a:r>
              <a:rPr lang="en-US" sz="2000" dirty="0" err="1" smtClean="0"/>
              <a:t>Seamans</a:t>
            </a:r>
            <a:r>
              <a:rPr lang="en-US" sz="2000" dirty="0" smtClean="0"/>
              <a:t> and Zhu 2012)</a:t>
            </a:r>
          </a:p>
          <a:p>
            <a:pPr lvl="1"/>
            <a:r>
              <a:rPr lang="en-US" sz="2000" dirty="0" smtClean="0"/>
              <a:t>Online reviews and pictures of male sex workers affect the prices solicited by workers positively (Logan and Shah 2012)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</TotalTime>
  <Words>647</Words>
  <Application>Microsoft Office PowerPoint</Application>
  <PresentationFormat>On-screen Show (4:3)</PresentationFormat>
  <Paragraphs>128</Paragraphs>
  <Slides>20</Slides>
  <Notes>2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Internet’s Dirty Secret:</vt:lpstr>
      <vt:lpstr>Craigslist: Suspect for Raising HIV Trends</vt:lpstr>
      <vt:lpstr>Slide 3</vt:lpstr>
      <vt:lpstr>Slide 4</vt:lpstr>
      <vt:lpstr>CL Usage and HIV Prevalence</vt:lpstr>
      <vt:lpstr>Study Highlights</vt:lpstr>
      <vt:lpstr>Research Question and Goals</vt:lpstr>
      <vt:lpstr>Literature Review</vt:lpstr>
      <vt:lpstr>Literature Review</vt:lpstr>
      <vt:lpstr>Data</vt:lpstr>
      <vt:lpstr>Empirical Approach</vt:lpstr>
      <vt:lpstr>Main Results: CL Entry on HIV</vt:lpstr>
      <vt:lpstr>Falsification Tests using Other Diseases</vt:lpstr>
      <vt:lpstr>Leads and Lags of Entry</vt:lpstr>
      <vt:lpstr>Exogeneity of CL Entry</vt:lpstr>
      <vt:lpstr>Robustness Checks: Hazard Model Predicting CL Entry</vt:lpstr>
      <vt:lpstr>Does HIV Testing Affect Main Results?</vt:lpstr>
      <vt:lpstr>HIV Causing Mechanisms</vt:lpstr>
      <vt:lpstr>Personal Ads and Erotic Ads on HIV</vt:lpstr>
      <vt:lpstr>Thank you for your attention!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Jason</dc:creator>
  <cp:lastModifiedBy>Jason</cp:lastModifiedBy>
  <cp:revision>149</cp:revision>
  <cp:lastPrinted>2012-06-27T02:19:27Z</cp:lastPrinted>
  <dcterms:created xsi:type="dcterms:W3CDTF">2011-10-13T06:34:50Z</dcterms:created>
  <dcterms:modified xsi:type="dcterms:W3CDTF">2013-06-10T21:26:02Z</dcterms:modified>
</cp:coreProperties>
</file>