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0" r:id="rId2"/>
  </p:sldMasterIdLst>
  <p:notesMasterIdLst>
    <p:notesMasterId r:id="rId14"/>
  </p:notesMasterIdLst>
  <p:handoutMasterIdLst>
    <p:handoutMasterId r:id="rId15"/>
  </p:handoutMasterIdLst>
  <p:sldIdLst>
    <p:sldId id="256" r:id="rId3"/>
    <p:sldId id="258" r:id="rId4"/>
    <p:sldId id="260" r:id="rId5"/>
    <p:sldId id="272" r:id="rId6"/>
    <p:sldId id="269" r:id="rId7"/>
    <p:sldId id="273" r:id="rId8"/>
    <p:sldId id="275" r:id="rId9"/>
    <p:sldId id="262" r:id="rId10"/>
    <p:sldId id="277" r:id="rId11"/>
    <p:sldId id="276" r:id="rId12"/>
    <p:sldId id="274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2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31" d="100"/>
          <a:sy n="131" d="100"/>
        </p:scale>
        <p:origin x="-26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notesMaster" Target="notesMasters/notesMaster1.xml"/><Relationship Id="rId15" Type="http://schemas.openxmlformats.org/officeDocument/2006/relationships/handoutMaster" Target="handoutMasters/handoutMaster1.xml"/><Relationship Id="rId16" Type="http://schemas.openxmlformats.org/officeDocument/2006/relationships/printerSettings" Target="printerSettings/printerSettings1.bin"/><Relationship Id="rId17" Type="http://schemas.openxmlformats.org/officeDocument/2006/relationships/presProps" Target="presProps.xml"/><Relationship Id="rId18" Type="http://schemas.openxmlformats.org/officeDocument/2006/relationships/viewProps" Target="viewProps.xml"/><Relationship Id="rId1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FE4349-E74F-3A45-9E24-F47AB8B6A4FB}" type="datetimeFigureOut">
              <a:rPr lang="en-US" smtClean="0"/>
              <a:t>5/15/13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A2FCC8-3759-8B40-A6D7-17760AE75F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04594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5BAA8B-89FA-7945-9469-6650F57A10E9}" type="datetimeFigureOut">
              <a:rPr lang="en-US" smtClean="0"/>
              <a:t>5/15/13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D27E9B-15BF-AD48-B5CD-A4CA7A261C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99387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53A1-5779-BD4B-8F55-9530202C7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042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53A1-5779-BD4B-8F55-9530202C7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321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53A1-5779-BD4B-8F55-9530202C7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6233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66A2-FA35-3B4D-8628-65C8EBFA9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937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66A2-FA35-3B4D-8628-65C8EBFA9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042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66A2-FA35-3B4D-8628-65C8EBFA9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7846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66A2-FA35-3B4D-8628-65C8EBFA9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3888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66A2-FA35-3B4D-8628-65C8EBFA9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6194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66A2-FA35-3B4D-8628-65C8EBFA9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05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66A2-FA35-3B4D-8628-65C8EBFA9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6178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66A2-FA35-3B4D-8628-65C8EBFA9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967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53A1-5779-BD4B-8F55-9530202C7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676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66A2-FA35-3B4D-8628-65C8EBFA9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4268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66A2-FA35-3B4D-8628-65C8EBFA9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005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666A2-FA35-3B4D-8628-65C8EBFA9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424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53A1-5779-BD4B-8F55-9530202C7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0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53A1-5779-BD4B-8F55-9530202C7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4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53A1-5779-BD4B-8F55-9530202C7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2801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53A1-5779-BD4B-8F55-9530202C7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458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53A1-5779-BD4B-8F55-9530202C7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4738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53A1-5779-BD4B-8F55-9530202C7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892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9353A1-5779-BD4B-8F55-9530202C7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4501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June 7,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Michael J. Dickstein, Stanford University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9353A1-5779-BD4B-8F55-9530202C7EA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380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</a:t>
            </a:r>
            <a:r>
              <a:rPr lang="en-US" dirty="0" err="1" smtClean="0"/>
              <a:t>levelMicha</a:t>
            </a:r>
            <a:endParaRPr lang="en-US" dirty="0" smtClean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Michael J. Dickstein, Stanford University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666A2-FA35-3B4D-8628-65C8EBFA9A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127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61614"/>
            <a:ext cx="7772400" cy="2728325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“</a:t>
            </a:r>
            <a:r>
              <a:rPr lang="en-US" dirty="0"/>
              <a:t>To Belong or to Be Different? Evidence from a Large-Scale Field Experiment in China </a:t>
            </a:r>
            <a:r>
              <a:rPr lang="en-US" dirty="0" smtClean="0"/>
              <a:t>”</a:t>
            </a:r>
            <a:br>
              <a:rPr lang="en-US" dirty="0" smtClean="0"/>
            </a:br>
            <a:r>
              <a:rPr lang="en-US" sz="3100" dirty="0" smtClean="0"/>
              <a:t>by </a:t>
            </a:r>
            <a:r>
              <a:rPr lang="en-US" sz="3100" dirty="0" err="1"/>
              <a:t>Monic</a:t>
            </a:r>
            <a:r>
              <a:rPr lang="en-US" sz="3100" dirty="0"/>
              <a:t> Sun, </a:t>
            </a:r>
            <a:r>
              <a:rPr lang="en-US" sz="3100" dirty="0" err="1"/>
              <a:t>Xiaoquan</a:t>
            </a:r>
            <a:r>
              <a:rPr lang="en-US" sz="3100" dirty="0"/>
              <a:t> Zhang, </a:t>
            </a:r>
            <a:r>
              <a:rPr lang="en-US" sz="3100" dirty="0" err="1"/>
              <a:t>Feng</a:t>
            </a:r>
            <a:r>
              <a:rPr lang="en-US" sz="3100" dirty="0"/>
              <a:t> </a:t>
            </a:r>
            <a:r>
              <a:rPr lang="en-US" sz="3100" dirty="0" smtClean="0"/>
              <a:t>Zhu </a:t>
            </a:r>
            <a:endParaRPr lang="en-US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569278"/>
          </a:xfrm>
        </p:spPr>
        <p:txBody>
          <a:bodyPr>
            <a:normAutofit/>
          </a:bodyPr>
          <a:lstStyle/>
          <a:p>
            <a:r>
              <a:rPr lang="en-US" sz="3500" dirty="0" smtClean="0"/>
              <a:t>Michael J. Dickstein</a:t>
            </a:r>
          </a:p>
          <a:p>
            <a:r>
              <a:rPr lang="en-US" sz="2600" dirty="0" smtClean="0"/>
              <a:t>Stanford University</a:t>
            </a:r>
          </a:p>
          <a:p>
            <a:endParaRPr lang="en-US" dirty="0" smtClean="0"/>
          </a:p>
          <a:p>
            <a:r>
              <a:rPr lang="en-US" sz="2400" dirty="0" smtClean="0"/>
              <a:t>NET Institute Conference on Network Economics</a:t>
            </a:r>
          </a:p>
          <a:p>
            <a:r>
              <a:rPr lang="en-US" sz="2400" dirty="0" smtClean="0"/>
              <a:t>June 7, 2013</a:t>
            </a:r>
          </a:p>
        </p:txBody>
      </p:sp>
    </p:spTree>
    <p:extLst>
      <p:ext uri="{BB962C8B-B14F-4D97-AF65-F5344CB8AC3E}">
        <p14:creationId xmlns:p14="http://schemas.microsoft.com/office/powerpoint/2010/main" val="1445427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 on Empirical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0166"/>
            <a:ext cx="8229600" cy="4825997"/>
          </a:xfrm>
        </p:spPr>
        <p:txBody>
          <a:bodyPr>
            <a:noAutofit/>
          </a:bodyPr>
          <a:lstStyle/>
          <a:p>
            <a:pPr marL="742950" lvl="2" indent="-342900"/>
            <a:r>
              <a:rPr lang="en-US" sz="2800" dirty="0" smtClean="0"/>
              <a:t>Data</a:t>
            </a:r>
          </a:p>
          <a:p>
            <a:pPr marL="1200150" lvl="3" indent="-342900"/>
            <a:r>
              <a:rPr lang="en-US" sz="2400" dirty="0" smtClean="0"/>
              <a:t>To </a:t>
            </a:r>
            <a:r>
              <a:rPr lang="en-US" sz="2400" dirty="0"/>
              <a:t>external validity: who are the users of the Virtual Homes app and </a:t>
            </a:r>
            <a:r>
              <a:rPr lang="en-US" sz="2400" dirty="0" err="1"/>
              <a:t>Kaixin</a:t>
            </a:r>
            <a:r>
              <a:rPr lang="en-US" sz="2400" dirty="0"/>
              <a:t> more generally? Likely to be least conformist?</a:t>
            </a:r>
          </a:p>
          <a:p>
            <a:pPr marL="1200150" lvl="3" indent="-342900"/>
            <a:r>
              <a:rPr lang="en-US" sz="2400" dirty="0"/>
              <a:t>Is there a natural taxonomy to the colors {yellow, green, pink, blue, red, gray}</a:t>
            </a:r>
            <a:r>
              <a:rPr lang="en-US" sz="2400" dirty="0" smtClean="0"/>
              <a:t>?</a:t>
            </a:r>
          </a:p>
          <a:p>
            <a:pPr marL="1657350" lvl="4" indent="-342900"/>
            <a:r>
              <a:rPr lang="en-US" sz="2400" dirty="0" smtClean="0"/>
              <a:t>Unconditional </a:t>
            </a:r>
            <a:r>
              <a:rPr lang="en-US" sz="2400" dirty="0"/>
              <a:t>choice probabilities at initial </a:t>
            </a:r>
            <a:r>
              <a:rPr lang="en-US" sz="2400" dirty="0" smtClean="0"/>
              <a:t>choice</a:t>
            </a:r>
            <a:endParaRPr lang="en-US" sz="2400" dirty="0"/>
          </a:p>
          <a:p>
            <a:pPr marL="1657350" lvl="4" indent="-342900"/>
            <a:r>
              <a:rPr lang="en-US" sz="2400" dirty="0" smtClean="0"/>
              <a:t>Correlations </a:t>
            </a:r>
            <a:r>
              <a:rPr lang="en-US" sz="2400" dirty="0"/>
              <a:t>between initial choice and individual characteristics</a:t>
            </a:r>
            <a:r>
              <a:rPr lang="en-US" sz="2400" dirty="0" smtClean="0"/>
              <a:t>?</a:t>
            </a:r>
          </a:p>
          <a:p>
            <a:pPr marL="1200150" lvl="3" indent="-342900"/>
            <a:r>
              <a:rPr lang="en-US" sz="2400" dirty="0" smtClean="0"/>
              <a:t>Balance in the demographic covariates by randomized majority share?</a:t>
            </a:r>
            <a:endParaRPr lang="en-US" sz="24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691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 on Empirical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0166"/>
            <a:ext cx="8229600" cy="4825997"/>
          </a:xfrm>
        </p:spPr>
        <p:txBody>
          <a:bodyPr>
            <a:noAutofit/>
          </a:bodyPr>
          <a:lstStyle/>
          <a:p>
            <a:pPr marL="742950" lvl="2" indent="-342900"/>
            <a:r>
              <a:rPr lang="en-US" sz="2800" dirty="0" smtClean="0"/>
              <a:t>Implications?</a:t>
            </a:r>
          </a:p>
          <a:p>
            <a:pPr marL="1200150" lvl="3" indent="-342900"/>
            <a:r>
              <a:rPr lang="en-US" sz="2400" dirty="0" smtClean="0"/>
              <a:t>Validity for payoff-relevant choices?</a:t>
            </a:r>
          </a:p>
          <a:p>
            <a:pPr marL="1657350" lvl="4" indent="-342900"/>
            <a:r>
              <a:rPr lang="en-US" sz="2400" dirty="0" smtClean="0"/>
              <a:t>Ex. Physicians choice of treatment regime</a:t>
            </a:r>
          </a:p>
          <a:p>
            <a:pPr marL="1200150" lvl="3" indent="-342900"/>
            <a:r>
              <a:rPr lang="en-US" sz="2400" dirty="0" smtClean="0"/>
              <a:t>Exploit decisions after receiving signal to identify “</a:t>
            </a:r>
            <a:r>
              <a:rPr lang="en-US" sz="2400" dirty="0"/>
              <a:t>non-</a:t>
            </a:r>
            <a:r>
              <a:rPr lang="en-US" sz="2400" dirty="0" smtClean="0"/>
              <a:t>conformists”.  Valuable for tailoring marketing campaigns.</a:t>
            </a:r>
          </a:p>
          <a:p>
            <a:pPr marL="1657350" lvl="4" indent="-342900"/>
            <a:endParaRPr lang="en-US" dirty="0"/>
          </a:p>
          <a:p>
            <a:pPr marL="1200150" lvl="3" indent="-342900"/>
            <a:endParaRPr lang="en-US" dirty="0"/>
          </a:p>
          <a:p>
            <a:pPr marL="1200150" lvl="3" indent="-342900"/>
            <a:endParaRPr lang="en-US" dirty="0" smtClean="0"/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5856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Experimental Design</a:t>
            </a:r>
          </a:p>
          <a:p>
            <a:r>
              <a:rPr lang="en-US" dirty="0" smtClean="0"/>
              <a:t>Simple model of behavior</a:t>
            </a:r>
          </a:p>
          <a:p>
            <a:r>
              <a:rPr lang="en-US" dirty="0" smtClean="0"/>
              <a:t>Comments on empirical approach</a:t>
            </a:r>
          </a:p>
          <a:p>
            <a:pPr lvl="1"/>
            <a:r>
              <a:rPr lang="en-US" dirty="0" smtClean="0"/>
              <a:t>Summary data</a:t>
            </a:r>
          </a:p>
          <a:p>
            <a:pPr lvl="1"/>
            <a:r>
              <a:rPr lang="en-US" dirty="0" smtClean="0"/>
              <a:t>Implications of findings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0966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Key Idea 1: Escape the classic “reflection” problem described by </a:t>
            </a:r>
            <a:r>
              <a:rPr lang="en-US" dirty="0" err="1"/>
              <a:t>Manski</a:t>
            </a:r>
            <a:r>
              <a:rPr lang="en-US" dirty="0"/>
              <a:t> (1993)</a:t>
            </a:r>
          </a:p>
          <a:p>
            <a:pPr lvl="1"/>
            <a:r>
              <a:rPr lang="en-US" dirty="0"/>
              <a:t>“reflection” </a:t>
            </a:r>
            <a:r>
              <a:rPr lang="en-US" dirty="0" smtClean="0"/>
              <a:t>problem: difficulty of inferring whether </a:t>
            </a:r>
            <a:r>
              <a:rPr lang="en-US" dirty="0"/>
              <a:t>the average behavior in </a:t>
            </a:r>
            <a:r>
              <a:rPr lang="en-US" dirty="0" smtClean="0"/>
              <a:t>a group </a:t>
            </a:r>
            <a:r>
              <a:rPr lang="en-US" dirty="0"/>
              <a:t>influences the behavior of individuals that comprise that group</a:t>
            </a:r>
          </a:p>
          <a:p>
            <a:pPr lvl="1"/>
            <a:r>
              <a:rPr lang="en-US" dirty="0" smtClean="0"/>
              <a:t>Authors’ solution: </a:t>
            </a:r>
            <a:r>
              <a:rPr lang="en-US" dirty="0"/>
              <a:t>randomize information on </a:t>
            </a:r>
            <a:r>
              <a:rPr lang="en-US" dirty="0" smtClean="0"/>
              <a:t>peers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8512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Experimental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525963"/>
          </a:xfrm>
        </p:spPr>
        <p:txBody>
          <a:bodyPr>
            <a:noAutofit/>
          </a:bodyPr>
          <a:lstStyle/>
          <a:p>
            <a:pPr lvl="0"/>
            <a:r>
              <a:rPr lang="en-US" sz="2800" dirty="0"/>
              <a:t>Key Idea 2: Use data from choices on a social network platform; agent’s decisions are </a:t>
            </a:r>
            <a:r>
              <a:rPr lang="en-US" sz="2800" dirty="0" smtClean="0"/>
              <a:t>subject </a:t>
            </a:r>
            <a:r>
              <a:rPr lang="en-US" sz="2800" dirty="0"/>
              <a:t>to evaluation by peers</a:t>
            </a:r>
          </a:p>
          <a:p>
            <a:pPr lvl="0"/>
            <a:r>
              <a:rPr lang="en-US" sz="2800" dirty="0"/>
              <a:t>Key Idea 3: Agents shown message “Most popular color is X with Y%”, where X = color not equal to initial </a:t>
            </a:r>
            <a:r>
              <a:rPr lang="en-US" sz="2800" dirty="0" smtClean="0"/>
              <a:t>choice</a:t>
            </a:r>
            <a:endParaRPr lang="en-US" sz="2800" dirty="0"/>
          </a:p>
          <a:p>
            <a:pPr lvl="0"/>
            <a:r>
              <a:rPr lang="en-US" sz="2800" dirty="0"/>
              <a:t>Key Idea 4: Randomize whether the experimental message includes a reminder </a:t>
            </a:r>
            <a:r>
              <a:rPr lang="en-US" sz="2800" dirty="0" smtClean="0"/>
              <a:t>that choice is public</a:t>
            </a:r>
            <a:endParaRPr lang="en-US" sz="28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570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Simple model of behavior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0166"/>
            <a:ext cx="8229600" cy="4825997"/>
          </a:xfrm>
        </p:spPr>
        <p:txBody>
          <a:bodyPr>
            <a:noAutofit/>
          </a:bodyPr>
          <a:lstStyle/>
          <a:p>
            <a:pPr lvl="1"/>
            <a:r>
              <a:rPr lang="en-US" dirty="0" smtClean="0"/>
              <a:t>Utility</a:t>
            </a:r>
          </a:p>
          <a:p>
            <a:pPr lvl="2"/>
            <a:r>
              <a:rPr lang="en-US" dirty="0" smtClean="0"/>
              <a:t>Current (implicit): “</a:t>
            </a:r>
            <a:r>
              <a:rPr lang="en-US" dirty="0"/>
              <a:t>Best color” </a:t>
            </a:r>
            <a:r>
              <a:rPr lang="en-US" dirty="0" smtClean="0"/>
              <a:t>depends on preference for convergence/divergence</a:t>
            </a:r>
          </a:p>
          <a:p>
            <a:pPr lvl="2"/>
            <a:r>
              <a:rPr lang="en-US" dirty="0" smtClean="0"/>
              <a:t>Value </a:t>
            </a:r>
            <a:r>
              <a:rPr lang="en-US" dirty="0"/>
              <a:t>from color of </a:t>
            </a:r>
            <a:r>
              <a:rPr lang="en-US" dirty="0" smtClean="0"/>
              <a:t>virtual home </a:t>
            </a:r>
            <a:endParaRPr lang="en-US" dirty="0"/>
          </a:p>
          <a:p>
            <a:pPr lvl="1"/>
            <a:r>
              <a:rPr lang="en-US" dirty="0" smtClean="0"/>
              <a:t>Bayesian updating</a:t>
            </a:r>
            <a:endParaRPr lang="en-US" dirty="0"/>
          </a:p>
          <a:p>
            <a:pPr lvl="2"/>
            <a:r>
              <a:rPr lang="en-US" dirty="0" smtClean="0"/>
              <a:t>Prob</a:t>
            </a:r>
            <a:r>
              <a:rPr lang="en-US" baseline="-25000" dirty="0" smtClean="0"/>
              <a:t>0,c</a:t>
            </a:r>
            <a:r>
              <a:rPr lang="en-US" dirty="0" smtClean="0"/>
              <a:t>(“best color”</a:t>
            </a:r>
            <a:r>
              <a:rPr lang="en-US" dirty="0"/>
              <a:t>) -</a:t>
            </a:r>
            <a:r>
              <a:rPr lang="en-US" dirty="0" smtClean="0"/>
              <a:t>&gt;</a:t>
            </a:r>
            <a:r>
              <a:rPr lang="en-US" dirty="0" smtClean="0">
                <a:sym typeface="Wingdings"/>
              </a:rPr>
              <a:t> choice</a:t>
            </a:r>
          </a:p>
          <a:p>
            <a:pPr lvl="2"/>
            <a:r>
              <a:rPr lang="en-US" dirty="0"/>
              <a:t>Prob</a:t>
            </a:r>
            <a:r>
              <a:rPr lang="en-US" baseline="-25000" dirty="0"/>
              <a:t>0,c</a:t>
            </a:r>
            <a:r>
              <a:rPr lang="en-US" dirty="0"/>
              <a:t>(“best color”) </a:t>
            </a:r>
            <a:r>
              <a:rPr lang="en-US" dirty="0" smtClean="0"/>
              <a:t>+ signal -&gt;</a:t>
            </a:r>
            <a:r>
              <a:rPr lang="en-US" dirty="0" smtClean="0">
                <a:sym typeface="Wingdings"/>
              </a:rPr>
              <a:t> </a:t>
            </a:r>
          </a:p>
          <a:p>
            <a:pPr marL="914400" lvl="2" indent="0">
              <a:buNone/>
            </a:pPr>
            <a:r>
              <a:rPr lang="en-US" dirty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  </a:t>
            </a:r>
            <a:r>
              <a:rPr lang="en-US" dirty="0" smtClean="0"/>
              <a:t>Prob</a:t>
            </a:r>
            <a:r>
              <a:rPr lang="en-US" baseline="-25000" dirty="0" smtClean="0"/>
              <a:t>1,</a:t>
            </a:r>
            <a:r>
              <a:rPr lang="en-US" baseline="-25000" dirty="0"/>
              <a:t>c</a:t>
            </a:r>
            <a:r>
              <a:rPr lang="en-US" dirty="0"/>
              <a:t>(“best color”) </a:t>
            </a:r>
            <a:r>
              <a:rPr lang="en-US" dirty="0" smtClean="0"/>
              <a:t>-&gt; </a:t>
            </a:r>
            <a:r>
              <a:rPr lang="en-US" dirty="0" smtClean="0">
                <a:sym typeface="Wingdings"/>
              </a:rPr>
              <a:t>choice</a:t>
            </a:r>
          </a:p>
          <a:p>
            <a:pPr lvl="2"/>
            <a:r>
              <a:rPr lang="en-US" dirty="0" smtClean="0"/>
              <a:t>Identity </a:t>
            </a:r>
            <a:r>
              <a:rPr lang="en-US" dirty="0"/>
              <a:t>of “best color” transmitted in signal may </a:t>
            </a:r>
            <a:r>
              <a:rPr lang="en-US" dirty="0" smtClean="0"/>
              <a:t>matter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206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Simple model of behavior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894" y="1309861"/>
            <a:ext cx="8229600" cy="4825997"/>
          </a:xfrm>
        </p:spPr>
        <p:txBody>
          <a:bodyPr>
            <a:noAutofit/>
          </a:bodyPr>
          <a:lstStyle/>
          <a:p>
            <a:pPr lvl="1"/>
            <a:r>
              <a:rPr lang="en-US" dirty="0" smtClean="0"/>
              <a:t>Specifically:</a:t>
            </a:r>
          </a:p>
          <a:p>
            <a:pPr lvl="2"/>
            <a:r>
              <a:rPr lang="en-US" dirty="0" smtClean="0"/>
              <a:t>If </a:t>
            </a:r>
            <a:r>
              <a:rPr lang="en-US" dirty="0"/>
              <a:t>new information comes close to priors, leads to little adjustment (no switch).  </a:t>
            </a:r>
          </a:p>
          <a:p>
            <a:pPr lvl="2"/>
            <a:r>
              <a:rPr lang="en-US" dirty="0"/>
              <a:t>If new information differs from priors, may lead to switch</a:t>
            </a:r>
          </a:p>
          <a:p>
            <a:pPr lvl="1"/>
            <a:r>
              <a:rPr lang="en-US" dirty="0" smtClean="0"/>
              <a:t>In simple Bayesian setting, increasing </a:t>
            </a:r>
            <a:r>
              <a:rPr lang="en-US" dirty="0"/>
              <a:t>the percentage </a:t>
            </a:r>
            <a:r>
              <a:rPr lang="en-US" dirty="0" smtClean="0"/>
              <a:t>of the majority color affects </a:t>
            </a:r>
            <a:r>
              <a:rPr lang="en-US" dirty="0"/>
              <a:t>the </a:t>
            </a:r>
            <a:r>
              <a:rPr lang="en-US" dirty="0" smtClean="0"/>
              <a:t>updating process </a:t>
            </a:r>
            <a:r>
              <a:rPr lang="en-US" dirty="0"/>
              <a:t>in a monotonic way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38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Simple model of behavior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0166"/>
            <a:ext cx="8229600" cy="4825997"/>
          </a:xfrm>
        </p:spPr>
        <p:txBody>
          <a:bodyPr>
            <a:noAutofit/>
          </a:bodyPr>
          <a:lstStyle/>
          <a:p>
            <a:pPr lvl="1"/>
            <a:r>
              <a:rPr lang="en-US" dirty="0" smtClean="0"/>
              <a:t>But, we observe a non</a:t>
            </a:r>
            <a:r>
              <a:rPr lang="en-US" dirty="0"/>
              <a:t>-</a:t>
            </a:r>
            <a:r>
              <a:rPr lang="en-US" dirty="0" smtClean="0"/>
              <a:t>monotonic probability of convergence </a:t>
            </a:r>
            <a:r>
              <a:rPr lang="en-US" dirty="0"/>
              <a:t>as the rate of adoption </a:t>
            </a:r>
            <a:r>
              <a:rPr lang="en-US" dirty="0" smtClean="0"/>
              <a:t>increases</a:t>
            </a:r>
          </a:p>
          <a:p>
            <a:pPr lvl="1"/>
            <a:r>
              <a:rPr lang="en-US" dirty="0" smtClean="0"/>
              <a:t>Recent work: “</a:t>
            </a:r>
            <a:r>
              <a:rPr lang="en-US" dirty="0"/>
              <a:t>Ego” utility </a:t>
            </a:r>
            <a:r>
              <a:rPr lang="en-US" dirty="0" smtClean="0"/>
              <a:t>consequences, </a:t>
            </a:r>
            <a:r>
              <a:rPr lang="en-US" dirty="0" err="1" smtClean="0"/>
              <a:t>Eil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dirty="0" err="1"/>
              <a:t>Rao</a:t>
            </a:r>
            <a:r>
              <a:rPr lang="en-US" dirty="0"/>
              <a:t> (2011</a:t>
            </a:r>
            <a:r>
              <a:rPr lang="en-US" dirty="0" smtClean="0"/>
              <a:t>)</a:t>
            </a:r>
            <a:r>
              <a:rPr lang="en-US" dirty="0"/>
              <a:t>: </a:t>
            </a:r>
            <a:endParaRPr lang="en-US" dirty="0" smtClean="0"/>
          </a:p>
          <a:p>
            <a:pPr lvl="2"/>
            <a:r>
              <a:rPr lang="en-US" dirty="0" smtClean="0"/>
              <a:t>Subjects </a:t>
            </a:r>
            <a:r>
              <a:rPr lang="en-US" dirty="0"/>
              <a:t>receiving negative feedback </a:t>
            </a:r>
            <a:r>
              <a:rPr lang="en-US" dirty="0" smtClean="0"/>
              <a:t>on </a:t>
            </a:r>
            <a:r>
              <a:rPr lang="en-US" dirty="0"/>
              <a:t>their intelligence and </a:t>
            </a:r>
            <a:r>
              <a:rPr lang="en-US" dirty="0" smtClean="0"/>
              <a:t>beauty were </a:t>
            </a:r>
            <a:r>
              <a:rPr lang="en-US" dirty="0"/>
              <a:t>far less predictable in their updating behavior and exhibited an aversion to new </a:t>
            </a:r>
            <a:r>
              <a:rPr lang="en-US" dirty="0" smtClean="0"/>
              <a:t>information</a:t>
            </a:r>
          </a:p>
          <a:p>
            <a:pPr lvl="2"/>
            <a:r>
              <a:rPr lang="en-US" dirty="0" smtClean="0"/>
              <a:t>In </a:t>
            </a:r>
            <a:r>
              <a:rPr lang="en-US" dirty="0"/>
              <a:t>response to good news, inference </a:t>
            </a:r>
            <a:r>
              <a:rPr lang="en-US" dirty="0" smtClean="0"/>
              <a:t>more closely followed </a:t>
            </a:r>
            <a:r>
              <a:rPr lang="en-US" dirty="0"/>
              <a:t>to Bayes’ </a:t>
            </a:r>
            <a:r>
              <a:rPr lang="en-US" dirty="0" smtClean="0"/>
              <a:t>Rule (as in the neutral experimental condition)</a:t>
            </a:r>
            <a:endParaRPr lang="en-US" dirty="0"/>
          </a:p>
          <a:p>
            <a:endParaRPr lang="en-US" sz="24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744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 on Empirical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0166"/>
            <a:ext cx="8229600" cy="4825997"/>
          </a:xfrm>
        </p:spPr>
        <p:txBody>
          <a:bodyPr>
            <a:noAutofit/>
          </a:bodyPr>
          <a:lstStyle/>
          <a:p>
            <a:pPr marL="742950" lvl="2" indent="-342900"/>
            <a:r>
              <a:rPr lang="en-US" sz="2800" dirty="0" smtClean="0"/>
              <a:t>Data</a:t>
            </a:r>
          </a:p>
          <a:p>
            <a:pPr marL="1200150" lvl="3" indent="-342900"/>
            <a:r>
              <a:rPr lang="en-US" sz="2400" dirty="0" smtClean="0"/>
              <a:t>To </a:t>
            </a:r>
            <a:r>
              <a:rPr lang="en-US" sz="2400" dirty="0"/>
              <a:t>external validity: who are the users of the Virtual Homes app and </a:t>
            </a:r>
            <a:r>
              <a:rPr lang="en-US" sz="2400" dirty="0" err="1"/>
              <a:t>Kaixin</a:t>
            </a:r>
            <a:r>
              <a:rPr lang="en-US" sz="2400" dirty="0"/>
              <a:t> more generally? Likely to be least conformist?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70514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Comments on Empirical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0166"/>
            <a:ext cx="8229600" cy="4825997"/>
          </a:xfrm>
        </p:spPr>
        <p:txBody>
          <a:bodyPr>
            <a:noAutofit/>
          </a:bodyPr>
          <a:lstStyle/>
          <a:p>
            <a:pPr marL="742950" lvl="2" indent="-342900"/>
            <a:r>
              <a:rPr lang="en-US" sz="2800" dirty="0" smtClean="0"/>
              <a:t>Data</a:t>
            </a:r>
          </a:p>
          <a:p>
            <a:pPr marL="1200150" lvl="3" indent="-342900"/>
            <a:r>
              <a:rPr lang="en-US" sz="2400" dirty="0" smtClean="0"/>
              <a:t>To </a:t>
            </a:r>
            <a:r>
              <a:rPr lang="en-US" sz="2400" dirty="0"/>
              <a:t>external validity: who are the users of the Virtual Homes app and </a:t>
            </a:r>
            <a:r>
              <a:rPr lang="en-US" sz="2400" dirty="0" err="1"/>
              <a:t>Kaixin</a:t>
            </a:r>
            <a:r>
              <a:rPr lang="en-US" sz="2400" dirty="0"/>
              <a:t> more generally? Likely to be least conformist?</a:t>
            </a:r>
          </a:p>
          <a:p>
            <a:pPr marL="1200150" lvl="3" indent="-342900"/>
            <a:r>
              <a:rPr lang="en-US" sz="2400" dirty="0"/>
              <a:t>Is there a natural taxonomy to the colors {yellow, green, pink, blue, red, gray}</a:t>
            </a:r>
            <a:r>
              <a:rPr lang="en-US" sz="2400" dirty="0" smtClean="0"/>
              <a:t>?</a:t>
            </a:r>
          </a:p>
          <a:p>
            <a:pPr marL="1657350" lvl="4" indent="-342900"/>
            <a:r>
              <a:rPr lang="en-US" sz="2400" dirty="0" smtClean="0"/>
              <a:t>Unconditional </a:t>
            </a:r>
            <a:r>
              <a:rPr lang="en-US" sz="2400" dirty="0"/>
              <a:t>choice probabilities at initial </a:t>
            </a:r>
            <a:r>
              <a:rPr lang="en-US" sz="2400" dirty="0" smtClean="0"/>
              <a:t>choice</a:t>
            </a:r>
            <a:endParaRPr lang="en-US" sz="2400" dirty="0"/>
          </a:p>
          <a:p>
            <a:pPr marL="1657350" lvl="4" indent="-342900"/>
            <a:r>
              <a:rPr lang="en-US" sz="2400" dirty="0" smtClean="0"/>
              <a:t>Correlations </a:t>
            </a:r>
            <a:r>
              <a:rPr lang="en-US" sz="2400" dirty="0"/>
              <a:t>between initial choice and individual characteristics</a:t>
            </a:r>
            <a:r>
              <a:rPr lang="en-US" sz="2400" dirty="0" smtClean="0"/>
              <a:t>?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June 7,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Michael J. Dickstein, Stanford University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103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5025</TotalTime>
  <Words>683</Words>
  <Application>Microsoft Macintosh PowerPoint</Application>
  <PresentationFormat>On-screen Show (4:3)</PresentationFormat>
  <Paragraphs>84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Custom Design</vt:lpstr>
      <vt:lpstr> “To Belong or to Be Different? Evidence from a Large-Scale Field Experiment in China ” by Monic Sun, Xiaoquan Zhang, Feng Zhu </vt:lpstr>
      <vt:lpstr>Outline</vt:lpstr>
      <vt:lpstr>Experimental Design</vt:lpstr>
      <vt:lpstr>Experimental Design</vt:lpstr>
      <vt:lpstr>Simple model of behavior</vt:lpstr>
      <vt:lpstr>Simple model of behavior</vt:lpstr>
      <vt:lpstr>Simple model of behavior</vt:lpstr>
      <vt:lpstr>Comments on Empirical Approach</vt:lpstr>
      <vt:lpstr>Comments on Empirical Approach</vt:lpstr>
      <vt:lpstr>Comments on Empirical Approach</vt:lpstr>
      <vt:lpstr>Comments on Empirical Approach</vt:lpstr>
    </vt:vector>
  </TitlesOfParts>
  <Company>Cowles Foundation at Yale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“Cost-Shifting or Cost Following: How does Medicare Affect Private Physician Pricing” by Jeff Clemens and Josh Gottlieb</dc:title>
  <dc:creator>Michael Dickstein</dc:creator>
  <cp:lastModifiedBy>Michael Dickstein</cp:lastModifiedBy>
  <cp:revision>68</cp:revision>
  <cp:lastPrinted>2013-05-15T16:36:47Z</cp:lastPrinted>
  <dcterms:created xsi:type="dcterms:W3CDTF">2012-12-21T05:15:53Z</dcterms:created>
  <dcterms:modified xsi:type="dcterms:W3CDTF">2013-05-15T16:37:28Z</dcterms:modified>
</cp:coreProperties>
</file>