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71" r:id="rId1"/>
  </p:sldMasterIdLst>
  <p:notesMasterIdLst>
    <p:notesMasterId r:id="rId25"/>
  </p:notesMasterIdLst>
  <p:handoutMasterIdLst>
    <p:handoutMasterId r:id="rId26"/>
  </p:handoutMasterIdLst>
  <p:sldIdLst>
    <p:sldId id="305" r:id="rId2"/>
    <p:sldId id="301" r:id="rId3"/>
    <p:sldId id="302" r:id="rId4"/>
    <p:sldId id="258" r:id="rId5"/>
    <p:sldId id="287" r:id="rId6"/>
    <p:sldId id="261" r:id="rId7"/>
    <p:sldId id="263" r:id="rId8"/>
    <p:sldId id="265" r:id="rId9"/>
    <p:sldId id="267" r:id="rId10"/>
    <p:sldId id="266" r:id="rId11"/>
    <p:sldId id="269" r:id="rId12"/>
    <p:sldId id="270" r:id="rId13"/>
    <p:sldId id="290" r:id="rId14"/>
    <p:sldId id="298" r:id="rId15"/>
    <p:sldId id="291" r:id="rId16"/>
    <p:sldId id="288" r:id="rId17"/>
    <p:sldId id="277" r:id="rId18"/>
    <p:sldId id="278" r:id="rId19"/>
    <p:sldId id="292" r:id="rId20"/>
    <p:sldId id="281" r:id="rId21"/>
    <p:sldId id="303" r:id="rId22"/>
    <p:sldId id="276" r:id="rId23"/>
    <p:sldId id="304" r:id="rId24"/>
  </p:sldIdLst>
  <p:sldSz cx="9144000" cy="6858000" type="screen4x3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64" autoAdjust="0"/>
    <p:restoredTop sz="94660"/>
  </p:normalViewPr>
  <p:slideViewPr>
    <p:cSldViewPr snapToGrid="0" snapToObjects="1">
      <p:cViewPr varScale="1">
        <p:scale>
          <a:sx n="88" d="100"/>
          <a:sy n="88" d="100"/>
        </p:scale>
        <p:origin x="-9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41B5BF1E-7608-124D-AE54-4060ECE79DA9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D9692D8B-5D78-1446-A54E-0E9E8763FE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71346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083D9FF6-F3A6-7443-BEC4-A9D319F9801E}" type="datetimeFigureOut">
              <a:rPr lang="en-US" smtClean="0"/>
              <a:t>6/6/2013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081AED63-DAFD-834F-AFC9-2603AE63FF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60094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 one did this among friends: trust vs. relaxed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AED63-DAFD-834F-AFC9-2603AE63FF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060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Saliency and warning effect stayed constant</a:t>
            </a:r>
            <a:r>
              <a:rPr lang="en-US" baseline="0" dirty="0" smtClean="0"/>
              <a:t> with adoption rate.  </a:t>
            </a:r>
            <a:r>
              <a:rPr lang="en-US" baseline="0" dirty="0" err="1" smtClean="0"/>
              <a:t>Anova</a:t>
            </a:r>
            <a:r>
              <a:rPr lang="en-US" baseline="0" dirty="0" smtClean="0"/>
              <a:t> for trend: black line p&lt;0.01, red line p&gt;0.7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AED63-DAFD-834F-AFC9-2603AE63FF8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3806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With</a:t>
            </a:r>
            <a:r>
              <a:rPr lang="en-US" baseline="0" dirty="0" smtClean="0"/>
              <a:t> social message, less likely to conform when adoption rate is not too high.  </a:t>
            </a:r>
            <a:br>
              <a:rPr lang="en-US" baseline="0" dirty="0" smtClean="0"/>
            </a:br>
            <a:r>
              <a:rPr lang="en-US" baseline="0" dirty="0" smtClean="0"/>
              <a:t>Blue line is significantly different from black line with p&lt;0.05 in the [50,80] range.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1AED63-DAFD-834F-AFC9-2603AE63FF8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2575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BCB8D-9B35-E947-94FA-F801829DB743}" type="datetime1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DC40FD-7BB1-8B40-A8BD-A29F790E8023}" type="datetime1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68E35-CE32-A34B-AEDB-49FF21CB28F2}" type="datetime1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024F6-BDF5-684B-86B3-56B017F4C57F}" type="datetime1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F694D-1FB5-7B4B-9697-B8FED749A206}" type="datetime1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EB548-41AB-A844-9986-115E7BBD18E4}" type="datetime1">
              <a:rPr lang="en-US" smtClean="0"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BF152-9C24-5640-ACBD-8CB41D60472B}" type="datetime1">
              <a:rPr lang="en-US" smtClean="0"/>
              <a:t>6/6/2013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E00E98-01F3-5446-BE13-726DB279DB18}" type="datetime1">
              <a:rPr lang="en-US" smtClean="0"/>
              <a:t>6/6/2013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9E795-FFD2-E04A-B43D-F91FEDD87510}" type="datetime1">
              <a:rPr lang="en-US" smtClean="0"/>
              <a:t>6/6/2013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E3CFB-DCD1-BC4E-93B8-0192F042F4C0}" type="datetime1">
              <a:rPr lang="en-US" smtClean="0"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ECFA8-FA24-5B48-AE18-9D3B2D6E4494}" type="datetime1">
              <a:rPr lang="en-US" smtClean="0"/>
              <a:t>6/6/2013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FFD2FDCD-1D09-7741-9418-CDA45462AB2C}" type="datetime1">
              <a:rPr lang="en-US" smtClean="0"/>
              <a:t>6/6/2013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D0138750-85E2-114C-80BD-591F04DE585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ijustdid.org/2012/07/effects-of-social-media-on-travel-and-hospitality/" TargetMode="External"/><Relationship Id="rId2" Type="http://schemas.openxmlformats.org/officeDocument/2006/relationships/hyperlink" Target="http://ijustdid.org/2012/06/social-media-influence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To Belong or to be different? Evidence from a large-scale field experiment in China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Monic Sun</a:t>
            </a:r>
          </a:p>
          <a:p>
            <a:endParaRPr lang="en-US" dirty="0"/>
          </a:p>
          <a:p>
            <a:r>
              <a:rPr lang="en-US" dirty="0" smtClean="0"/>
              <a:t>Joint with Michael Zhang and Feng Zhu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740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372718"/>
            <a:ext cx="8534400" cy="758952"/>
          </a:xfrm>
        </p:spPr>
        <p:txBody>
          <a:bodyPr>
            <a:normAutofit/>
          </a:bodyPr>
          <a:lstStyle/>
          <a:p>
            <a:r>
              <a:rPr lang="en-US" dirty="0" smtClean="0"/>
              <a:t>“Virtual Homes”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06" y="1421612"/>
            <a:ext cx="8446145" cy="52186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9918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449" y="0"/>
            <a:ext cx="5036580" cy="6694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46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06" y="1802612"/>
            <a:ext cx="8503622" cy="430427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Message</a:t>
            </a:r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4421" y="2422229"/>
            <a:ext cx="5081036" cy="3065037"/>
          </a:xfrm>
          <a:prstGeom prst="rect">
            <a:avLst/>
          </a:prstGeom>
        </p:spPr>
      </p:pic>
      <p:sp>
        <p:nvSpPr>
          <p:cNvPr id="4" name="Cloud Callout 3"/>
          <p:cNvSpPr/>
          <p:nvPr/>
        </p:nvSpPr>
        <p:spPr>
          <a:xfrm>
            <a:off x="5018314" y="3810000"/>
            <a:ext cx="3668486" cy="1197428"/>
          </a:xfrm>
          <a:prstGeom prst="cloudCallout">
            <a:avLst>
              <a:gd name="adj1" fmla="val -56738"/>
              <a:gd name="adj2" fmla="val -4204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Social message</a:t>
            </a:r>
            <a:endParaRPr lang="en-US" dirty="0"/>
          </a:p>
        </p:txBody>
      </p:sp>
      <p:sp>
        <p:nvSpPr>
          <p:cNvPr id="7" name="Cloud Callout 6"/>
          <p:cNvSpPr/>
          <p:nvPr/>
        </p:nvSpPr>
        <p:spPr>
          <a:xfrm>
            <a:off x="6640286" y="1802612"/>
            <a:ext cx="2122714" cy="1060331"/>
          </a:xfrm>
          <a:prstGeom prst="cloudCallout">
            <a:avLst>
              <a:gd name="adj1" fmla="val -63910"/>
              <a:gd name="adj2" fmla="val 9118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Friend color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2047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February and March, 2011</a:t>
            </a:r>
          </a:p>
          <a:p>
            <a:endParaRPr lang="en-US" dirty="0" smtClean="0"/>
          </a:p>
          <a:p>
            <a:r>
              <a:rPr lang="en-US" dirty="0" smtClean="0"/>
              <a:t>4 weeks</a:t>
            </a:r>
          </a:p>
          <a:p>
            <a:endParaRPr lang="en-US" dirty="0" smtClean="0"/>
          </a:p>
          <a:p>
            <a:r>
              <a:rPr lang="en-US" dirty="0" smtClean="0"/>
              <a:t>16,298 participants</a:t>
            </a:r>
          </a:p>
          <a:p>
            <a:pPr lvl="1"/>
            <a:r>
              <a:rPr lang="en-US" dirty="0" smtClean="0"/>
              <a:t>5440 in condition A (Friend message)</a:t>
            </a:r>
          </a:p>
          <a:p>
            <a:pPr lvl="1"/>
            <a:r>
              <a:rPr lang="en-US" dirty="0" smtClean="0"/>
              <a:t>5423 in condition B (Friend message + social message)</a:t>
            </a:r>
          </a:p>
          <a:p>
            <a:pPr lvl="1"/>
            <a:r>
              <a:rPr lang="en-US" dirty="0" smtClean="0"/>
              <a:t>5435 in condition C (Global message)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097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689" y="2173922"/>
            <a:ext cx="7697482" cy="376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169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Field study</a:t>
            </a:r>
          </a:p>
          <a:p>
            <a:pPr lvl="1"/>
            <a:r>
              <a:rPr lang="en-US" dirty="0" smtClean="0"/>
              <a:t>Subjects not aware of being monitored</a:t>
            </a:r>
          </a:p>
          <a:p>
            <a:pPr lvl="1"/>
            <a:r>
              <a:rPr lang="en-US" dirty="0" smtClean="0"/>
              <a:t>No need for them to imagine encountering friends</a:t>
            </a:r>
          </a:p>
          <a:p>
            <a:r>
              <a:rPr lang="en-US" dirty="0" smtClean="0"/>
              <a:t>Randomly generated the most popular colors</a:t>
            </a:r>
          </a:p>
          <a:p>
            <a:pPr lvl="1"/>
            <a:r>
              <a:rPr lang="en-US" dirty="0" smtClean="0"/>
              <a:t>Avoiding pre-existing similarities or differences</a:t>
            </a:r>
          </a:p>
          <a:p>
            <a:r>
              <a:rPr lang="en-US" dirty="0" smtClean="0"/>
              <a:t>Color only observed by friends, not by the public</a:t>
            </a:r>
          </a:p>
          <a:p>
            <a:pPr lvl="1"/>
            <a:r>
              <a:rPr lang="en-US" dirty="0" smtClean="0"/>
              <a:t>No out-group</a:t>
            </a:r>
          </a:p>
          <a:p>
            <a:pPr lvl="1"/>
            <a:r>
              <a:rPr lang="en-US" dirty="0" smtClean="0"/>
              <a:t>Eliminating social identity pressure to conform</a:t>
            </a:r>
          </a:p>
          <a:p>
            <a:r>
              <a:rPr lang="en-US" dirty="0" smtClean="0"/>
              <a:t>Colors are standard and users can try them freely</a:t>
            </a:r>
          </a:p>
          <a:p>
            <a:pPr lvl="1"/>
            <a:r>
              <a:rPr lang="en-US" dirty="0" smtClean="0"/>
              <a:t>Unlikely to have learning when choosing colors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92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 Stats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1870512"/>
            <a:ext cx="7975600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03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Likelihood to Converge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17891" y="2112147"/>
            <a:ext cx="5935096" cy="287666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18170"/>
            <a:ext cx="7974261" cy="4349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38257" y="816429"/>
            <a:ext cx="2111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A: Friend Color</a:t>
            </a:r>
          </a:p>
          <a:p>
            <a:r>
              <a:rPr lang="en-US" dirty="0" smtClean="0"/>
              <a:t>C: Global Color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03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Likelihood to Converge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194" y="1898826"/>
            <a:ext cx="7386473" cy="408177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38257" y="816429"/>
            <a:ext cx="21118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A: Friend Color</a:t>
            </a:r>
          </a:p>
          <a:p>
            <a:r>
              <a:rPr lang="en-US" dirty="0" smtClean="0"/>
              <a:t>B: Friend Color + Social message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88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400" y="488204"/>
            <a:ext cx="7668000" cy="26049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400" y="3070261"/>
            <a:ext cx="7668000" cy="314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26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89"/>
          <a:stretch/>
        </p:blipFill>
        <p:spPr bwMode="auto">
          <a:xfrm>
            <a:off x="891215" y="676290"/>
            <a:ext cx="7479900" cy="5642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913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</a:t>
            </a:r>
            <a:r>
              <a:rPr lang="en-US" dirty="0" smtClean="0"/>
              <a:t>articipants </a:t>
            </a:r>
            <a:r>
              <a:rPr lang="en-US" dirty="0"/>
              <a:t>are more likely to diverge from </a:t>
            </a:r>
            <a:r>
              <a:rPr lang="en-US" dirty="0" smtClean="0"/>
              <a:t>the majority choice among their </a:t>
            </a:r>
            <a:r>
              <a:rPr lang="en-US" dirty="0"/>
              <a:t>friends as </a:t>
            </a:r>
            <a:r>
              <a:rPr lang="en-US" dirty="0" smtClean="0"/>
              <a:t>the adoption rate increases</a:t>
            </a:r>
          </a:p>
          <a:p>
            <a:endParaRPr lang="en-US" dirty="0" smtClean="0"/>
          </a:p>
          <a:p>
            <a:r>
              <a:rPr lang="en-US" dirty="0" smtClean="0"/>
              <a:t>Females</a:t>
            </a:r>
            <a:r>
              <a:rPr lang="en-US" dirty="0"/>
              <a:t>’ likelihood of divergence is greater than males’ by 1.7 percentage </a:t>
            </a:r>
            <a:r>
              <a:rPr lang="en-US" dirty="0" smtClean="0"/>
              <a:t>points</a:t>
            </a:r>
          </a:p>
          <a:p>
            <a:endParaRPr lang="en-US" dirty="0"/>
          </a:p>
          <a:p>
            <a:r>
              <a:rPr lang="en-US" dirty="0" smtClean="0"/>
              <a:t>Subjects born in more affluent towns are more likely to diverge from their friends </a:t>
            </a:r>
          </a:p>
          <a:p>
            <a:endParaRPr lang="en-US" dirty="0"/>
          </a:p>
          <a:p>
            <a:r>
              <a:rPr lang="en-US" dirty="0" smtClean="0"/>
              <a:t>It may be unprofitable for platforms to </a:t>
            </a:r>
            <a:r>
              <a:rPr lang="en-US" smtClean="0"/>
              <a:t>publicize the </a:t>
            </a:r>
            <a:r>
              <a:rPr lang="en-US" dirty="0" smtClean="0"/>
              <a:t>users’ choices, even among their friends.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18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500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New Possible Confounds by Experiment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Saliency Effect</a:t>
            </a:r>
          </a:p>
          <a:p>
            <a:pPr lvl="1"/>
            <a:r>
              <a:rPr lang="en-US" dirty="0" smtClean="0"/>
              <a:t>The color is made salient</a:t>
            </a:r>
          </a:p>
          <a:p>
            <a:r>
              <a:rPr lang="en-US" dirty="0" smtClean="0"/>
              <a:t>Warning Effect</a:t>
            </a:r>
          </a:p>
          <a:p>
            <a:pPr lvl="1"/>
            <a:r>
              <a:rPr lang="en-US" dirty="0" smtClean="0"/>
              <a:t>The message may prompt the user to change</a:t>
            </a:r>
          </a:p>
          <a:p>
            <a:endParaRPr lang="en-US" dirty="0" smtClean="0"/>
          </a:p>
          <a:p>
            <a:r>
              <a:rPr lang="en-US" dirty="0" smtClean="0"/>
              <a:t>Solution:</a:t>
            </a:r>
          </a:p>
          <a:p>
            <a:pPr lvl="1"/>
            <a:r>
              <a:rPr lang="en-US" dirty="0"/>
              <a:t>We use the reaction to global color as a control</a:t>
            </a:r>
          </a:p>
          <a:p>
            <a:pPr lvl="1"/>
            <a:r>
              <a:rPr lang="en-US" dirty="0" smtClean="0"/>
              <a:t>We examine the reactions to changes in adoption rate</a:t>
            </a:r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168" y="1527048"/>
            <a:ext cx="2331108" cy="1197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10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User on </a:t>
            </a:r>
            <a:r>
              <a:rPr lang="en-US" dirty="0" err="1" smtClean="0"/>
              <a:t>Kaixin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25-34 years old</a:t>
            </a:r>
          </a:p>
          <a:p>
            <a:endParaRPr lang="en-US" dirty="0" smtClean="0"/>
          </a:p>
          <a:p>
            <a:r>
              <a:rPr lang="en-US" dirty="0" smtClean="0"/>
              <a:t>College degree</a:t>
            </a:r>
          </a:p>
          <a:p>
            <a:endParaRPr lang="en-US" dirty="0" smtClean="0"/>
          </a:p>
          <a:p>
            <a:r>
              <a:rPr lang="en-US" dirty="0" smtClean="0"/>
              <a:t>Visit from office</a:t>
            </a:r>
          </a:p>
          <a:p>
            <a:endParaRPr lang="en-US" dirty="0" smtClean="0"/>
          </a:p>
          <a:p>
            <a:r>
              <a:rPr lang="en-US" dirty="0" smtClean="0"/>
              <a:t>Access 49 pages and spends 33 minutes on each visit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541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9" y="408331"/>
            <a:ext cx="8653461" cy="2116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images.techhive.com/images/article/2013/03/facebook-ad-option-100029086-ori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007" y="2699072"/>
            <a:ext cx="3819344" cy="3681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084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Social Influence at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People’s </a:t>
            </a:r>
            <a:r>
              <a:rPr lang="en-US" dirty="0"/>
              <a:t>buying decisions are greatly </a:t>
            </a:r>
            <a:r>
              <a:rPr lang="en-US" dirty="0">
                <a:hlinkClick r:id="rId2"/>
              </a:rPr>
              <a:t>influenced by social media</a:t>
            </a:r>
            <a:r>
              <a:rPr lang="en-US" dirty="0"/>
              <a:t> these days with 52% of Facebook users said their friends’ photos </a:t>
            </a:r>
            <a:r>
              <a:rPr lang="en-US" dirty="0">
                <a:hlinkClick r:id="rId3"/>
              </a:rPr>
              <a:t>inspired</a:t>
            </a:r>
            <a:r>
              <a:rPr lang="en-US" dirty="0"/>
              <a:t> their holiday </a:t>
            </a:r>
            <a:r>
              <a:rPr lang="en-US" dirty="0" smtClean="0"/>
              <a:t>choice </a:t>
            </a:r>
            <a:r>
              <a:rPr lang="en-US" dirty="0"/>
              <a:t>and travel plans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5" name="Cloud Callout 4"/>
          <p:cNvSpPr/>
          <p:nvPr/>
        </p:nvSpPr>
        <p:spPr>
          <a:xfrm>
            <a:off x="3875314" y="3113314"/>
            <a:ext cx="3962400" cy="2862943"/>
          </a:xfrm>
          <a:prstGeom prst="cloudCallout">
            <a:avLst>
              <a:gd name="adj1" fmla="val -58471"/>
              <a:gd name="adj2" fmla="val -5423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But HOW?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046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research question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surrounded by your friends, and only your friends, would you conform to or diverge from the most popular choice among them?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Fundamental tradeoff</a:t>
            </a:r>
          </a:p>
          <a:p>
            <a:pPr lvl="1"/>
            <a:r>
              <a:rPr lang="en-US" dirty="0" smtClean="0"/>
              <a:t>Need to belong</a:t>
            </a:r>
          </a:p>
          <a:p>
            <a:pPr lvl="1"/>
            <a:r>
              <a:rPr lang="en-US" dirty="0" smtClean="0"/>
              <a:t>Need to be different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44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Individuals are very good at fitting in</a:t>
            </a:r>
          </a:p>
          <a:p>
            <a:pPr lvl="1"/>
            <a:r>
              <a:rPr lang="en-US" dirty="0" smtClean="0"/>
              <a:t>Asch (1952), </a:t>
            </a:r>
            <a:r>
              <a:rPr lang="de-DE" dirty="0" smtClean="0"/>
              <a:t>Deutsch </a:t>
            </a:r>
            <a:r>
              <a:rPr lang="de-DE" dirty="0"/>
              <a:t>and Gerard </a:t>
            </a:r>
            <a:r>
              <a:rPr lang="de-DE" dirty="0" smtClean="0"/>
              <a:t>(1955)</a:t>
            </a:r>
          </a:p>
          <a:p>
            <a:pPr lvl="1"/>
            <a:endParaRPr lang="de-DE" sz="2400" dirty="0" smtClean="0"/>
          </a:p>
          <a:p>
            <a:r>
              <a:rPr lang="de-DE" sz="2400" dirty="0" err="1" smtClean="0"/>
              <a:t>They</a:t>
            </a:r>
            <a:r>
              <a:rPr lang="de-DE" sz="2400" dirty="0" smtClean="0"/>
              <a:t> </a:t>
            </a:r>
            <a:r>
              <a:rPr lang="de-DE" sz="2400" dirty="0" err="1" smtClean="0"/>
              <a:t>assimilate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</a:t>
            </a:r>
            <a:r>
              <a:rPr lang="de-DE" sz="2400" dirty="0" err="1" smtClean="0"/>
              <a:t>norms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a </a:t>
            </a:r>
            <a:r>
              <a:rPr lang="de-DE" sz="2400" dirty="0" err="1" smtClean="0"/>
              <a:t>group</a:t>
            </a:r>
            <a:r>
              <a:rPr lang="de-DE" sz="2400" dirty="0" smtClean="0"/>
              <a:t> </a:t>
            </a:r>
            <a:r>
              <a:rPr lang="de-DE" sz="2400" dirty="0" err="1" smtClean="0"/>
              <a:t>when</a:t>
            </a:r>
            <a:r>
              <a:rPr lang="de-DE" sz="2400" dirty="0" smtClean="0"/>
              <a:t> </a:t>
            </a:r>
            <a:r>
              <a:rPr lang="de-DE" sz="2400" dirty="0" err="1" smtClean="0"/>
              <a:t>group</a:t>
            </a:r>
            <a:r>
              <a:rPr lang="de-DE" sz="2400" dirty="0" smtClean="0"/>
              <a:t> </a:t>
            </a:r>
            <a:r>
              <a:rPr lang="de-DE" sz="2400" dirty="0" err="1" smtClean="0"/>
              <a:t>identity</a:t>
            </a:r>
            <a:r>
              <a:rPr lang="de-DE" sz="2400" dirty="0" smtClean="0"/>
              <a:t> </a:t>
            </a:r>
            <a:r>
              <a:rPr lang="de-DE" sz="2400" dirty="0" err="1" smtClean="0"/>
              <a:t>is</a:t>
            </a:r>
            <a:r>
              <a:rPr lang="de-DE" sz="2400" dirty="0" smtClean="0"/>
              <a:t> </a:t>
            </a:r>
            <a:r>
              <a:rPr lang="de-DE" sz="2400" dirty="0" err="1" smtClean="0"/>
              <a:t>salient</a:t>
            </a:r>
            <a:endParaRPr lang="de-DE" sz="2400" dirty="0" smtClean="0"/>
          </a:p>
          <a:p>
            <a:pPr lvl="1"/>
            <a:r>
              <a:rPr lang="en-US" dirty="0"/>
              <a:t>Turner </a:t>
            </a:r>
            <a:r>
              <a:rPr lang="en-US" dirty="0" smtClean="0"/>
              <a:t>(1991); Brewer (1991); </a:t>
            </a:r>
            <a:r>
              <a:rPr lang="en-US" dirty="0" err="1"/>
              <a:t>Escalas</a:t>
            </a:r>
            <a:r>
              <a:rPr lang="en-US" dirty="0"/>
              <a:t> and </a:t>
            </a:r>
            <a:r>
              <a:rPr lang="en-US" dirty="0" err="1"/>
              <a:t>Bettman</a:t>
            </a:r>
            <a:r>
              <a:rPr lang="en-US" dirty="0"/>
              <a:t> </a:t>
            </a:r>
            <a:r>
              <a:rPr lang="en-US" dirty="0" smtClean="0"/>
              <a:t>(2005); </a:t>
            </a:r>
            <a:r>
              <a:rPr lang="en-US" dirty="0"/>
              <a:t>Berger and Heath </a:t>
            </a:r>
            <a:r>
              <a:rPr lang="en-US" dirty="0" smtClean="0"/>
              <a:t>(2007</a:t>
            </a:r>
            <a:r>
              <a:rPr lang="en-US" dirty="0"/>
              <a:t>, </a:t>
            </a:r>
            <a:r>
              <a:rPr lang="en-US" dirty="0" smtClean="0"/>
              <a:t>2008)</a:t>
            </a:r>
            <a:r>
              <a:rPr lang="en-US" sz="2400" dirty="0" smtClean="0"/>
              <a:t> </a:t>
            </a:r>
          </a:p>
          <a:p>
            <a:pPr lvl="1"/>
            <a:endParaRPr lang="en-US" sz="2400" dirty="0" smtClean="0"/>
          </a:p>
          <a:p>
            <a:r>
              <a:rPr lang="en-US" sz="2400" dirty="0" smtClean="0"/>
              <a:t>Theories on uniqueness and individuality</a:t>
            </a:r>
          </a:p>
          <a:p>
            <a:pPr lvl="1"/>
            <a:r>
              <a:rPr lang="en-US" dirty="0" smtClean="0"/>
              <a:t>Snyder and </a:t>
            </a:r>
            <a:r>
              <a:rPr lang="en-US" dirty="0" err="1" smtClean="0"/>
              <a:t>Fromkin</a:t>
            </a:r>
            <a:r>
              <a:rPr lang="en-US" dirty="0" smtClean="0"/>
              <a:t> (1980), Kim and Marcus (1999), </a:t>
            </a:r>
            <a:r>
              <a:rPr lang="en-US" dirty="0" err="1" smtClean="0"/>
              <a:t>Imhoff</a:t>
            </a:r>
            <a:r>
              <a:rPr lang="en-US" dirty="0" smtClean="0"/>
              <a:t> and </a:t>
            </a:r>
            <a:r>
              <a:rPr lang="en-US" dirty="0" err="1" smtClean="0"/>
              <a:t>Erb</a:t>
            </a:r>
            <a:r>
              <a:rPr lang="en-US" dirty="0" smtClean="0"/>
              <a:t> (2009)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39887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Empirical Difficulties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Friendship structures are hard to observe</a:t>
            </a:r>
          </a:p>
          <a:p>
            <a:endParaRPr lang="en-US" sz="2800" dirty="0" smtClean="0"/>
          </a:p>
          <a:p>
            <a:r>
              <a:rPr lang="en-US" sz="2800" dirty="0" smtClean="0"/>
              <a:t>Pre-existing similarity in friends tastes</a:t>
            </a:r>
          </a:p>
          <a:p>
            <a:endParaRPr lang="en-US" sz="2800" dirty="0" smtClean="0"/>
          </a:p>
          <a:p>
            <a:r>
              <a:rPr lang="en-US" sz="2800" dirty="0" smtClean="0"/>
              <a:t>Observational learning</a:t>
            </a:r>
          </a:p>
          <a:p>
            <a:endParaRPr lang="en-US" sz="2800" dirty="0" smtClean="0"/>
          </a:p>
          <a:p>
            <a:r>
              <a:rPr lang="en-US" sz="2800" dirty="0" smtClean="0"/>
              <a:t>Presence of out-group members</a:t>
            </a:r>
          </a:p>
        </p:txBody>
      </p:sp>
    </p:spTree>
    <p:extLst>
      <p:ext uri="{BB962C8B-B14F-4D97-AF65-F5344CB8AC3E}">
        <p14:creationId xmlns:p14="http://schemas.microsoft.com/office/powerpoint/2010/main" val="102174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We identified a unique environment (kaixin001.com) to tackle the difficulties</a:t>
            </a:r>
          </a:p>
          <a:p>
            <a:endParaRPr lang="en-US" sz="2800" dirty="0" smtClean="0"/>
          </a:p>
          <a:p>
            <a:pPr lvl="1"/>
            <a:r>
              <a:rPr lang="en-US" sz="2400" dirty="0" smtClean="0"/>
              <a:t>Social network structure transparent to researchers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Field experiment helps eliminating learning and homophily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Minimizes the </a:t>
            </a:r>
            <a:r>
              <a:rPr lang="en-US" sz="2400" dirty="0" err="1" smtClean="0"/>
              <a:t>hawthorne</a:t>
            </a:r>
            <a:r>
              <a:rPr lang="en-US" sz="2400" dirty="0" smtClean="0"/>
              <a:t> effect</a:t>
            </a:r>
          </a:p>
          <a:p>
            <a:pPr lvl="1"/>
            <a:endParaRPr lang="en-US" sz="2400" dirty="0" smtClean="0"/>
          </a:p>
          <a:p>
            <a:pPr lvl="1"/>
            <a:r>
              <a:rPr lang="en-US" sz="2400" dirty="0" smtClean="0"/>
              <a:t>Traditionally regarded as a conformity driven culture</a:t>
            </a:r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8757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Kaixin001.com (a.k.a. Happy Net)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One of the top social-networking </a:t>
            </a:r>
            <a:r>
              <a:rPr lang="en-US" dirty="0" smtClean="0"/>
              <a:t>websites in China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Launched </a:t>
            </a:r>
            <a:r>
              <a:rPr lang="en-US" dirty="0"/>
              <a:t>in March </a:t>
            </a:r>
            <a:r>
              <a:rPr lang="en-US" dirty="0" smtClean="0"/>
              <a:t>2008</a:t>
            </a:r>
          </a:p>
          <a:p>
            <a:endParaRPr lang="en-US" dirty="0"/>
          </a:p>
          <a:p>
            <a:r>
              <a:rPr lang="en-US" dirty="0" smtClean="0"/>
              <a:t>130 </a:t>
            </a:r>
            <a:r>
              <a:rPr lang="en-US" dirty="0"/>
              <a:t>million registered users </a:t>
            </a:r>
            <a:r>
              <a:rPr lang="en-US" dirty="0" smtClean="0"/>
              <a:t>(~10% </a:t>
            </a:r>
            <a:r>
              <a:rPr lang="en-US" dirty="0"/>
              <a:t>Chinese population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r>
              <a:rPr lang="en-US" dirty="0" smtClean="0"/>
              <a:t>Registered with real names and friendship requires mutual agreement</a:t>
            </a:r>
          </a:p>
          <a:p>
            <a:endParaRPr lang="en-US" dirty="0"/>
          </a:p>
          <a:p>
            <a:r>
              <a:rPr lang="en-US" dirty="0" err="1"/>
              <a:t>Alexa</a:t>
            </a:r>
            <a:r>
              <a:rPr lang="en-US" dirty="0"/>
              <a:t> traffic rank 49</a:t>
            </a:r>
            <a:r>
              <a:rPr lang="en-US" baseline="30000" dirty="0"/>
              <a:t>th</a:t>
            </a:r>
            <a:r>
              <a:rPr lang="en-US" dirty="0"/>
              <a:t> in China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723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3309</TotalTime>
  <Words>571</Words>
  <Application>Microsoft Office PowerPoint</Application>
  <PresentationFormat>On-screen Show (4:3)</PresentationFormat>
  <Paragraphs>116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Clarity</vt:lpstr>
      <vt:lpstr>To Belong or to be different? Evidence from a large-scale field experiment in China</vt:lpstr>
      <vt:lpstr>PowerPoint Presentation</vt:lpstr>
      <vt:lpstr>PowerPoint Presentation</vt:lpstr>
      <vt:lpstr>Social Influence at Work</vt:lpstr>
      <vt:lpstr>The research question</vt:lpstr>
      <vt:lpstr>Prior studies</vt:lpstr>
      <vt:lpstr>Empirical Difficulties</vt:lpstr>
      <vt:lpstr>This Study</vt:lpstr>
      <vt:lpstr>Kaixin001.com (a.k.a. Happy Net)</vt:lpstr>
      <vt:lpstr>“Virtual Homes”</vt:lpstr>
      <vt:lpstr>PowerPoint Presentation</vt:lpstr>
      <vt:lpstr>Sample Message</vt:lpstr>
      <vt:lpstr>Experiment</vt:lpstr>
      <vt:lpstr>PowerPoint Presentation</vt:lpstr>
      <vt:lpstr>Design Features</vt:lpstr>
      <vt:lpstr>Summary Stats</vt:lpstr>
      <vt:lpstr>Likelihood to Converge </vt:lpstr>
      <vt:lpstr>Likelihood to Converge </vt:lpstr>
      <vt:lpstr>PowerPoint Presentation</vt:lpstr>
      <vt:lpstr>Conclusion</vt:lpstr>
      <vt:lpstr>Thank you!</vt:lpstr>
      <vt:lpstr>New Possible Confounds by Experiment</vt:lpstr>
      <vt:lpstr>Typical User on Kaixin</vt:lpstr>
    </vt:vector>
  </TitlesOfParts>
  <Company>HKUST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 Belong or To Be Different?</dc:title>
  <dc:creator>Michael Zhang</dc:creator>
  <cp:lastModifiedBy>monic</cp:lastModifiedBy>
  <cp:revision>138</cp:revision>
  <cp:lastPrinted>2013-06-06T00:53:56Z</cp:lastPrinted>
  <dcterms:created xsi:type="dcterms:W3CDTF">2012-05-07T14:36:33Z</dcterms:created>
  <dcterms:modified xsi:type="dcterms:W3CDTF">2013-06-07T05:36:51Z</dcterms:modified>
</cp:coreProperties>
</file>